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2" r:id="rId14"/>
    <p:sldId id="271" r:id="rId15"/>
    <p:sldId id="273" r:id="rId16"/>
    <p:sldId id="274" r:id="rId17"/>
    <p:sldId id="275" r:id="rId18"/>
    <p:sldId id="276" r:id="rId19"/>
    <p:sldId id="278" r:id="rId20"/>
    <p:sldId id="281" r:id="rId21"/>
    <p:sldId id="279" r:id="rId22"/>
    <p:sldId id="280" r:id="rId23"/>
    <p:sldId id="283" r:id="rId24"/>
    <p:sldId id="285" r:id="rId25"/>
    <p:sldId id="286" r:id="rId26"/>
    <p:sldId id="288" r:id="rId27"/>
    <p:sldId id="289" r:id="rId28"/>
    <p:sldId id="290" r:id="rId29"/>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5" d="100"/>
          <a:sy n="75" d="100"/>
        </p:scale>
        <p:origin x="-3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workgroup\Noam\&#1490;&#1489;&#1512;&#1497;&#1488;&#1500;%20&#1493;&#1488;&#1500;&#1497;&#1502;&#1500;&#1498;%20&#1492;&#1502;&#1500;&#1499;&#1497;&#1501;..!!\&#1488;&#1511;&#1505;&#1500;%20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User\&#1513;&#1493;&#1500;&#1495;&#1503;%20&#1492;&#1506;&#1489;&#1493;&#1491;&#1492;\&#1496;&#1489;&#1500;&#1488;&#1493;&#1514;-%20&#1489;&#1497;&#1493;%20&#1495;&#1511;&#151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User\&#1513;&#1493;&#1500;&#1495;&#1503;%20&#1492;&#1506;&#1489;&#1493;&#1491;&#1492;\&#1496;&#1489;&#1500;&#1488;&#1493;&#1514;-%20&#1489;&#1497;&#1493;%20&#1495;&#1511;&#151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1489;&#1497;&#1493;&#1495;&#1511;&#1512;%20&#1505;&#1497;&#1499;&#1493;&#1501;%20&#1514;&#1513;&#1506;&#1488;\&#1506;&#1494;&#1512;&#1497;&#1492;\&#1506;&#1494;&#1512;&#1497;&#1492;&#1504;&#1514;&#1493;&#1504;&#1497;%2520&#1492;&#1504;&#1497;&#1505;&#1493;&#1497;(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1489;&#1497;&#1493;&#1495;&#1511;&#1512;%20&#1505;&#1497;&#1499;&#1493;&#1501;%20&#1514;&#1513;&#1506;&#1488;\&#1506;&#1494;&#1512;&#1497;&#1492;\&#1506;&#1494;&#1512;&#1497;&#1492;&#1504;&#1514;&#1493;&#1504;&#1497;%2520&#1492;&#1504;&#1497;&#1505;&#1493;&#1497;(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1502;&#1495;&#1494;&#1493;&#1512;%20&#1497;&#1491;\&#1489;&#1497;&#1493;-%20&#1489;&#1506;&#1494;%20&#1493;&#1488;&#1497;&#1514;&#1503;\&#1488;&#1497;&#1514;&#1503;&#1489;&#1497;&#1493;-&#1495;&#1511;&#1512;2(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1502;&#1495;&#1494;&#1493;&#1512;%20&#1497;&#1491;\&#1489;&#1497;&#1493;-%20&#1489;&#1506;&#1494;%20&#1493;&#1488;&#1497;&#1514;&#1503;\&#1488;&#1497;&#1514;&#1503;&#1489;&#1497;&#1493;-&#1495;&#1511;&#1512;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workgroup\Noam\&#1490;&#1489;&#1512;&#1497;&#1488;&#1500;%20&#1493;&#1488;&#1500;&#1497;&#1502;&#1500;&#1498;%20&#1492;&#1502;&#1500;&#1499;&#1497;&#1501;..!!\&#1488;&#1511;&#1505;&#1500;%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workgroup\Noam\&#1490;&#1489;&#1512;&#1497;&#1488;&#1500;%20&#1493;&#1488;&#1500;&#1497;&#1502;&#1500;&#1498;%20&#1492;&#1502;&#1500;&#1499;&#1497;&#1501;..!!\&#1488;&#1511;&#1505;&#1500;%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User\Local%20Settings\Temporary%20Internet%20Files\Content.IE5\Y01JBRN7\&#1512;&#1493;&#1506;&#1497;%252520&#1493;&#1491;&#1489;&#1497;&#1512;(1)%5b1%5d.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bramovitch\Downloads\&#1512;&#1493;&#1506;&#1497;%2520&#1493;&#1491;&#1489;&#1497;&#151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User\My%20Documents\&#1488;&#1489;&#1497;&#1495;&#1497;%20&#1495;&#1497;&#1497;&#1501;\&#1489;&#1497;&#1493;&#1500;&#1493;&#1490;&#1497;&#1492;&#1488;&#1489;&#1497;&#1495;&#1497;%20&#1493;&#1495;&#1497;&#1497;&#1501;%202.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User\My%20Documents\&#1488;&#1489;&#1497;&#1495;&#1497;%20&#1495;&#1497;&#1497;&#1501;\&#1489;&#1497;&#1493;&#1500;&#1493;&#1490;&#1497;&#1492;&#1488;&#1489;&#1497;&#1495;&#1497;%20&#1493;&#1495;&#1497;&#1497;&#1501;%202.xlsx" TargetMode="External"/><Relationship Id="rId1" Type="http://schemas.openxmlformats.org/officeDocument/2006/relationships/image" Target="../media/image5.jpeg"/></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User\&#1513;&#1493;&#1500;&#1495;&#1503;%20&#1492;&#1506;&#1489;&#1493;&#1491;&#1492;\&#1496;&#1489;&#1500;&#1488;&#1493;&#1514;-%20&#1489;&#1497;&#1493;%20&#1495;&#1511;&#151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User\&#1513;&#1493;&#1500;&#1495;&#1503;%20&#1492;&#1506;&#1489;&#1493;&#1491;&#1492;\&#1496;&#1489;&#1500;&#1488;&#1493;&#1514;-%20&#1489;&#1497;&#1493;%20&#1495;&#1511;&#15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lang="he-IL"/>
            </a:pPr>
            <a:r>
              <a:rPr lang="he-IL"/>
              <a:t>%</a:t>
            </a:r>
            <a:r>
              <a:rPr lang="he-IL" baseline="0"/>
              <a:t> נביטה בעומקי זריעה שונים</a:t>
            </a:r>
            <a:endParaRPr lang="he-IL"/>
          </a:p>
        </c:rich>
      </c:tx>
      <c:layout>
        <c:manualLayout>
          <c:xMode val="edge"/>
          <c:yMode val="edge"/>
          <c:x val="0.50428455818022155"/>
          <c:y val="3.2407407407407926E-2"/>
        </c:manualLayout>
      </c:layout>
      <c:spPr>
        <a:ln w="0"/>
      </c:spPr>
    </c:title>
    <c:view3D>
      <c:rotY val="340"/>
      <c:rAngAx val="1"/>
    </c:view3D>
    <c:plotArea>
      <c:layout>
        <c:manualLayout>
          <c:layoutTarget val="inner"/>
          <c:xMode val="edge"/>
          <c:yMode val="edge"/>
          <c:x val="0.16662949977968128"/>
          <c:y val="0.18052154127121942"/>
          <c:w val="0.60524912510936135"/>
          <c:h val="0.66072506561680999"/>
        </c:manualLayout>
      </c:layout>
      <c:bar3DChart>
        <c:barDir val="col"/>
        <c:grouping val="clustered"/>
        <c:ser>
          <c:idx val="0"/>
          <c:order val="0"/>
          <c:tx>
            <c:strRef>
              <c:f>גיליון2!$B$2</c:f>
              <c:strCache>
                <c:ptCount val="1"/>
                <c:pt idx="0">
                  <c:v>עומק זריעה 1 ס"מ</c:v>
                </c:pt>
              </c:strCache>
            </c:strRef>
          </c:tx>
          <c:dLbls>
            <c:dLbl>
              <c:idx val="0"/>
              <c:layout>
                <c:manualLayout>
                  <c:x val="-2.3437500000000052E-2"/>
                  <c:y val="-7.1111091202494439E-2"/>
                </c:manualLayout>
              </c:layout>
              <c:showVal val="1"/>
            </c:dLbl>
            <c:txPr>
              <a:bodyPr/>
              <a:lstStyle/>
              <a:p>
                <a:pPr>
                  <a:defRPr lang="he-IL"/>
                </a:pPr>
                <a:endParaRPr lang="he-IL"/>
              </a:p>
            </c:txPr>
            <c:showVal val="1"/>
          </c:dLbls>
          <c:val>
            <c:numRef>
              <c:f>גיליון2!$B$6</c:f>
              <c:numCache>
                <c:formatCode>General</c:formatCode>
                <c:ptCount val="1"/>
                <c:pt idx="0">
                  <c:v>90</c:v>
                </c:pt>
              </c:numCache>
            </c:numRef>
          </c:val>
        </c:ser>
        <c:ser>
          <c:idx val="1"/>
          <c:order val="1"/>
          <c:tx>
            <c:strRef>
              <c:f>גיליון2!$E$2</c:f>
              <c:strCache>
                <c:ptCount val="1"/>
                <c:pt idx="0">
                  <c:v>עומק זריעה 3 ס"מ</c:v>
                </c:pt>
              </c:strCache>
            </c:strRef>
          </c:tx>
          <c:dLbls>
            <c:dLbl>
              <c:idx val="0"/>
              <c:layout>
                <c:manualLayout>
                  <c:x val="-2.8645833333333356E-2"/>
                  <c:y val="-5.3333318401870632E-2"/>
                </c:manualLayout>
              </c:layout>
              <c:showVal val="1"/>
            </c:dLbl>
            <c:txPr>
              <a:bodyPr/>
              <a:lstStyle/>
              <a:p>
                <a:pPr>
                  <a:defRPr lang="he-IL"/>
                </a:pPr>
                <a:endParaRPr lang="he-IL"/>
              </a:p>
            </c:txPr>
            <c:showVal val="1"/>
          </c:dLbls>
          <c:val>
            <c:numRef>
              <c:f>גיליון2!$E$6</c:f>
              <c:numCache>
                <c:formatCode>General</c:formatCode>
                <c:ptCount val="1"/>
                <c:pt idx="0">
                  <c:v>98</c:v>
                </c:pt>
              </c:numCache>
            </c:numRef>
          </c:val>
        </c:ser>
        <c:ser>
          <c:idx val="2"/>
          <c:order val="2"/>
          <c:tx>
            <c:strRef>
              <c:f>גיליון2!$H$2</c:f>
              <c:strCache>
                <c:ptCount val="1"/>
                <c:pt idx="0">
                  <c:v>עומק זריעה 5 ס"מ</c:v>
                </c:pt>
              </c:strCache>
            </c:strRef>
          </c:tx>
          <c:dLbls>
            <c:dLbl>
              <c:idx val="0"/>
              <c:layout>
                <c:manualLayout>
                  <c:x val="-1.5625000000000094E-2"/>
                  <c:y val="-0.10311108224361762"/>
                </c:manualLayout>
              </c:layout>
              <c:showVal val="1"/>
            </c:dLbl>
            <c:txPr>
              <a:bodyPr/>
              <a:lstStyle/>
              <a:p>
                <a:pPr>
                  <a:defRPr lang="he-IL"/>
                </a:pPr>
                <a:endParaRPr lang="he-IL"/>
              </a:p>
            </c:txPr>
            <c:showVal val="1"/>
          </c:dLbls>
          <c:val>
            <c:numRef>
              <c:f>גיליון2!$H$6</c:f>
              <c:numCache>
                <c:formatCode>General</c:formatCode>
                <c:ptCount val="1"/>
                <c:pt idx="0">
                  <c:v>90</c:v>
                </c:pt>
              </c:numCache>
            </c:numRef>
          </c:val>
        </c:ser>
        <c:ser>
          <c:idx val="3"/>
          <c:order val="3"/>
          <c:tx>
            <c:strRef>
              <c:f>גיליון2!$K$2</c:f>
              <c:strCache>
                <c:ptCount val="1"/>
                <c:pt idx="0">
                  <c:v>עומק זריעה 8 ס"מ</c:v>
                </c:pt>
              </c:strCache>
            </c:strRef>
          </c:tx>
          <c:dLbls>
            <c:dLbl>
              <c:idx val="0"/>
              <c:layout>
                <c:manualLayout>
                  <c:x val="-2.6041666666667103E-3"/>
                  <c:y val="-0.13511107328473887"/>
                </c:manualLayout>
              </c:layout>
              <c:showVal val="1"/>
            </c:dLbl>
            <c:txPr>
              <a:bodyPr/>
              <a:lstStyle/>
              <a:p>
                <a:pPr>
                  <a:defRPr lang="he-IL"/>
                </a:pPr>
                <a:endParaRPr lang="he-IL"/>
              </a:p>
            </c:txPr>
            <c:showVal val="1"/>
          </c:dLbls>
          <c:val>
            <c:numRef>
              <c:f>גיליון2!$K$6</c:f>
              <c:numCache>
                <c:formatCode>General</c:formatCode>
                <c:ptCount val="1"/>
                <c:pt idx="0">
                  <c:v>34</c:v>
                </c:pt>
              </c:numCache>
            </c:numRef>
          </c:val>
        </c:ser>
        <c:shape val="box"/>
        <c:axId val="43935232"/>
        <c:axId val="43937152"/>
        <c:axId val="0"/>
      </c:bar3DChart>
      <c:catAx>
        <c:axId val="43935232"/>
        <c:scaling>
          <c:orientation val="minMax"/>
        </c:scaling>
        <c:delete val="1"/>
        <c:axPos val="b"/>
        <c:title>
          <c:tx>
            <c:rich>
              <a:bodyPr/>
              <a:lstStyle/>
              <a:p>
                <a:pPr>
                  <a:defRPr lang="he-IL"/>
                </a:pPr>
                <a:r>
                  <a:rPr lang="he-IL"/>
                  <a:t>עומק זריעה</a:t>
                </a:r>
              </a:p>
            </c:rich>
          </c:tx>
        </c:title>
        <c:tickLblPos val="none"/>
        <c:crossAx val="43937152"/>
        <c:crosses val="autoZero"/>
        <c:auto val="1"/>
        <c:lblAlgn val="ctr"/>
        <c:lblOffset val="100"/>
      </c:catAx>
      <c:valAx>
        <c:axId val="43937152"/>
        <c:scaling>
          <c:orientation val="minMax"/>
        </c:scaling>
        <c:axPos val="l"/>
        <c:majorGridlines/>
        <c:title>
          <c:tx>
            <c:rich>
              <a:bodyPr rot="0" vert="horz"/>
              <a:lstStyle/>
              <a:p>
                <a:pPr>
                  <a:defRPr lang="he-IL"/>
                </a:pPr>
                <a:r>
                  <a:rPr lang="he-IL"/>
                  <a:t>% נביטה</a:t>
                </a:r>
              </a:p>
            </c:rich>
          </c:tx>
          <c:layout>
            <c:manualLayout>
              <c:xMode val="edge"/>
              <c:yMode val="edge"/>
              <c:x val="1.293331034350634E-2"/>
              <c:y val="0.13887488398550937"/>
            </c:manualLayout>
          </c:layout>
        </c:title>
        <c:numFmt formatCode="General" sourceLinked="1"/>
        <c:tickLblPos val="nextTo"/>
        <c:txPr>
          <a:bodyPr/>
          <a:lstStyle/>
          <a:p>
            <a:pPr>
              <a:defRPr lang="he-IL" sz="1050"/>
            </a:pPr>
            <a:endParaRPr lang="he-IL"/>
          </a:p>
        </c:txPr>
        <c:crossAx val="43935232"/>
        <c:crosses val="autoZero"/>
        <c:crossBetween val="between"/>
      </c:valAx>
    </c:plotArea>
    <c:legend>
      <c:legendPos val="r"/>
      <c:txPr>
        <a:bodyPr/>
        <a:lstStyle/>
        <a:p>
          <a:pPr>
            <a:defRPr lang="he-IL"/>
          </a:pPr>
          <a:endParaRPr lang="he-IL"/>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a:pPr>
            <a:r>
              <a:rPr lang="he-IL"/>
              <a:t>אורך</a:t>
            </a:r>
            <a:r>
              <a:rPr lang="he-IL" baseline="0"/>
              <a:t> שורשון ממוצע בהשפעת אורכי גל שונים בזרעי חיטה</a:t>
            </a:r>
            <a:endParaRPr lang="he-IL"/>
          </a:p>
        </c:rich>
      </c:tx>
    </c:title>
    <c:view3D>
      <c:rotY val="340"/>
      <c:rAngAx val="1"/>
    </c:view3D>
    <c:plotArea>
      <c:layout/>
      <c:bar3DChart>
        <c:barDir val="col"/>
        <c:grouping val="clustered"/>
        <c:ser>
          <c:idx val="0"/>
          <c:order val="0"/>
          <c:tx>
            <c:v>אור כחול</c:v>
          </c:tx>
          <c:val>
            <c:numRef>
              <c:f>גיליון7!$N$4</c:f>
              <c:numCache>
                <c:formatCode>0.00</c:formatCode>
                <c:ptCount val="1"/>
                <c:pt idx="0">
                  <c:v>0.15333333333333377</c:v>
                </c:pt>
              </c:numCache>
            </c:numRef>
          </c:val>
        </c:ser>
        <c:ser>
          <c:idx val="1"/>
          <c:order val="1"/>
          <c:tx>
            <c:v>אור אדום</c:v>
          </c:tx>
          <c:val>
            <c:numRef>
              <c:f>גיליון7!$B$4</c:f>
              <c:numCache>
                <c:formatCode>0.00</c:formatCode>
                <c:ptCount val="1"/>
                <c:pt idx="0">
                  <c:v>8.0952380952381026E-2</c:v>
                </c:pt>
              </c:numCache>
            </c:numRef>
          </c:val>
        </c:ser>
        <c:ser>
          <c:idx val="2"/>
          <c:order val="2"/>
          <c:tx>
            <c:v>אור לבן</c:v>
          </c:tx>
          <c:spPr>
            <a:solidFill>
              <a:schemeClr val="accent5">
                <a:lumMod val="20000"/>
                <a:lumOff val="80000"/>
              </a:schemeClr>
            </a:solidFill>
          </c:spPr>
          <c:val>
            <c:numRef>
              <c:f>גיליון7!$Z$4</c:f>
              <c:numCache>
                <c:formatCode>0.00</c:formatCode>
                <c:ptCount val="1"/>
                <c:pt idx="0">
                  <c:v>0.88400000000000001</c:v>
                </c:pt>
              </c:numCache>
            </c:numRef>
          </c:val>
        </c:ser>
        <c:shape val="box"/>
        <c:axId val="44350080"/>
        <c:axId val="44364544"/>
        <c:axId val="0"/>
      </c:bar3DChart>
      <c:catAx>
        <c:axId val="44350080"/>
        <c:scaling>
          <c:orientation val="maxMin"/>
        </c:scaling>
        <c:axPos val="b"/>
        <c:title>
          <c:tx>
            <c:rich>
              <a:bodyPr/>
              <a:lstStyle/>
              <a:p>
                <a:pPr>
                  <a:defRPr/>
                </a:pPr>
                <a:r>
                  <a:rPr lang="he-IL"/>
                  <a:t>אורכי גל</a:t>
                </a:r>
              </a:p>
            </c:rich>
          </c:tx>
        </c:title>
        <c:tickLblPos val="nextTo"/>
        <c:crossAx val="44364544"/>
        <c:crosses val="autoZero"/>
        <c:auto val="1"/>
        <c:lblAlgn val="ctr"/>
        <c:lblOffset val="100"/>
      </c:catAx>
      <c:valAx>
        <c:axId val="44364544"/>
        <c:scaling>
          <c:orientation val="minMax"/>
        </c:scaling>
        <c:axPos val="r"/>
        <c:majorGridlines/>
        <c:title>
          <c:tx>
            <c:rich>
              <a:bodyPr rot="0" vert="horz"/>
              <a:lstStyle/>
              <a:p>
                <a:pPr>
                  <a:defRPr/>
                </a:pPr>
                <a:r>
                  <a:rPr lang="he-IL"/>
                  <a:t>אורך בס"מ</a:t>
                </a:r>
              </a:p>
            </c:rich>
          </c:tx>
        </c:title>
        <c:numFmt formatCode="0.00" sourceLinked="1"/>
        <c:tickLblPos val="nextTo"/>
        <c:crossAx val="44350080"/>
        <c:crosses val="autoZero"/>
        <c:crossBetween val="between"/>
      </c:valAx>
    </c:plotArea>
    <c:legend>
      <c:legendPos val="l"/>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a:pPr>
            <a:r>
              <a:rPr lang="he-IL" sz="1800" b="1" i="0" baseline="0"/>
              <a:t>אורך שורשון ממוצע בהשפעת אורכי גל שונים בזרעי תלתן</a:t>
            </a:r>
          </a:p>
        </c:rich>
      </c:tx>
    </c:title>
    <c:view3D>
      <c:rotY val="340"/>
      <c:rAngAx val="1"/>
    </c:view3D>
    <c:plotArea>
      <c:layout/>
      <c:bar3DChart>
        <c:barDir val="col"/>
        <c:grouping val="clustered"/>
        <c:ser>
          <c:idx val="0"/>
          <c:order val="0"/>
          <c:tx>
            <c:v>אור כחול</c:v>
          </c:tx>
          <c:val>
            <c:numRef>
              <c:f>גיליון7!$T$4</c:f>
              <c:numCache>
                <c:formatCode>General</c:formatCode>
                <c:ptCount val="1"/>
                <c:pt idx="0">
                  <c:v>0</c:v>
                </c:pt>
              </c:numCache>
            </c:numRef>
          </c:val>
        </c:ser>
        <c:ser>
          <c:idx val="1"/>
          <c:order val="1"/>
          <c:tx>
            <c:v>אור אדום</c:v>
          </c:tx>
          <c:val>
            <c:numRef>
              <c:f>גיליון7!$H$4</c:f>
              <c:numCache>
                <c:formatCode>0.00</c:formatCode>
                <c:ptCount val="1"/>
                <c:pt idx="0">
                  <c:v>0.59761904761904783</c:v>
                </c:pt>
              </c:numCache>
            </c:numRef>
          </c:val>
        </c:ser>
        <c:ser>
          <c:idx val="2"/>
          <c:order val="2"/>
          <c:tx>
            <c:v>אור לבן</c:v>
          </c:tx>
          <c:spPr>
            <a:solidFill>
              <a:schemeClr val="accent5">
                <a:lumMod val="20000"/>
                <a:lumOff val="80000"/>
              </a:schemeClr>
            </a:solidFill>
          </c:spPr>
          <c:val>
            <c:numRef>
              <c:f>גיליון7!$AF$4</c:f>
              <c:numCache>
                <c:formatCode>0.00</c:formatCode>
                <c:ptCount val="1"/>
                <c:pt idx="0">
                  <c:v>0.12619047619047621</c:v>
                </c:pt>
              </c:numCache>
            </c:numRef>
          </c:val>
        </c:ser>
        <c:shape val="box"/>
        <c:axId val="44399232"/>
        <c:axId val="44434176"/>
        <c:axId val="0"/>
      </c:bar3DChart>
      <c:catAx>
        <c:axId val="44399232"/>
        <c:scaling>
          <c:orientation val="maxMin"/>
        </c:scaling>
        <c:axPos val="b"/>
        <c:title>
          <c:tx>
            <c:rich>
              <a:bodyPr/>
              <a:lstStyle/>
              <a:p>
                <a:pPr>
                  <a:defRPr/>
                </a:pPr>
                <a:r>
                  <a:rPr lang="he-IL"/>
                  <a:t>אורכי גל</a:t>
                </a:r>
              </a:p>
            </c:rich>
          </c:tx>
        </c:title>
        <c:tickLblPos val="nextTo"/>
        <c:crossAx val="44434176"/>
        <c:crosses val="autoZero"/>
        <c:auto val="1"/>
        <c:lblAlgn val="ctr"/>
        <c:lblOffset val="100"/>
      </c:catAx>
      <c:valAx>
        <c:axId val="44434176"/>
        <c:scaling>
          <c:orientation val="minMax"/>
        </c:scaling>
        <c:axPos val="r"/>
        <c:majorGridlines/>
        <c:title>
          <c:tx>
            <c:rich>
              <a:bodyPr rot="0" vert="horz"/>
              <a:lstStyle/>
              <a:p>
                <a:pPr>
                  <a:defRPr/>
                </a:pPr>
                <a:r>
                  <a:rPr lang="he-IL"/>
                  <a:t>אורך בס"מ</a:t>
                </a:r>
              </a:p>
            </c:rich>
          </c:tx>
        </c:title>
        <c:numFmt formatCode="General" sourceLinked="1"/>
        <c:tickLblPos val="nextTo"/>
        <c:crossAx val="44399232"/>
        <c:crosses val="autoZero"/>
        <c:crossBetween val="between"/>
      </c:valAx>
    </c:plotArea>
    <c:legend>
      <c:legendPos val="l"/>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a:pPr>
            <a:r>
              <a:rPr lang="he-IL"/>
              <a:t>השפעת שמנים אתרים שונים וריכוזם על אחוז נביטה </a:t>
            </a:r>
            <a:endParaRPr lang="en-US"/>
          </a:p>
        </c:rich>
      </c:tx>
      <c:layout>
        <c:manualLayout>
          <c:xMode val="edge"/>
          <c:yMode val="edge"/>
          <c:x val="0.12586789151356081"/>
          <c:y val="3.1651829871414495E-2"/>
        </c:manualLayout>
      </c:layout>
      <c:overlay val="1"/>
    </c:title>
    <c:view3D>
      <c:rotY val="340"/>
      <c:rAngAx val="1"/>
    </c:view3D>
    <c:plotArea>
      <c:layout>
        <c:manualLayout>
          <c:layoutTarget val="inner"/>
          <c:xMode val="edge"/>
          <c:yMode val="edge"/>
          <c:x val="0.19985958005249377"/>
          <c:y val="0.17574329015324738"/>
          <c:w val="0.57301312335958099"/>
          <c:h val="0.70331765820939063"/>
        </c:manualLayout>
      </c:layout>
      <c:bar3DChart>
        <c:barDir val="col"/>
        <c:grouping val="clustered"/>
        <c:varyColors val="1"/>
        <c:ser>
          <c:idx val="0"/>
          <c:order val="0"/>
          <c:tx>
            <c:strRef>
              <c:f>גיליון1!$D$2</c:f>
              <c:strCache>
                <c:ptCount val="1"/>
                <c:pt idx="0">
                  <c:v>0.25 כוסברה</c:v>
                </c:pt>
              </c:strCache>
            </c:strRef>
          </c:tx>
          <c:val>
            <c:numRef>
              <c:f>גיליון1!$D$6</c:f>
              <c:numCache>
                <c:formatCode>General</c:formatCode>
                <c:ptCount val="1"/>
                <c:pt idx="0">
                  <c:v>70</c:v>
                </c:pt>
              </c:numCache>
            </c:numRef>
          </c:val>
        </c:ser>
        <c:ser>
          <c:idx val="1"/>
          <c:order val="1"/>
          <c:tx>
            <c:strRef>
              <c:f>גיליון1!$G$2</c:f>
              <c:strCache>
                <c:ptCount val="1"/>
                <c:pt idx="0">
                  <c:v>0.5 כוסברה</c:v>
                </c:pt>
              </c:strCache>
            </c:strRef>
          </c:tx>
          <c:val>
            <c:numRef>
              <c:f>גיליון1!$G$6</c:f>
              <c:numCache>
                <c:formatCode>General</c:formatCode>
                <c:ptCount val="1"/>
                <c:pt idx="0">
                  <c:v>73</c:v>
                </c:pt>
              </c:numCache>
            </c:numRef>
          </c:val>
        </c:ser>
        <c:ser>
          <c:idx val="2"/>
          <c:order val="2"/>
          <c:tx>
            <c:strRef>
              <c:f>גיליון1!$J$2</c:f>
              <c:strCache>
                <c:ptCount val="1"/>
                <c:pt idx="0">
                  <c:v>0.25 לבנדר</c:v>
                </c:pt>
              </c:strCache>
            </c:strRef>
          </c:tx>
          <c:val>
            <c:numRef>
              <c:f>גיליון1!$J$6</c:f>
              <c:numCache>
                <c:formatCode>General</c:formatCode>
                <c:ptCount val="1"/>
                <c:pt idx="0">
                  <c:v>72</c:v>
                </c:pt>
              </c:numCache>
            </c:numRef>
          </c:val>
        </c:ser>
        <c:ser>
          <c:idx val="3"/>
          <c:order val="3"/>
          <c:tx>
            <c:strRef>
              <c:f>גיליון1!$M$2</c:f>
              <c:strCache>
                <c:ptCount val="1"/>
                <c:pt idx="0">
                  <c:v>0.5 לבנדר</c:v>
                </c:pt>
              </c:strCache>
            </c:strRef>
          </c:tx>
          <c:val>
            <c:numRef>
              <c:f>גיליון1!$M$6</c:f>
              <c:numCache>
                <c:formatCode>General</c:formatCode>
                <c:ptCount val="1"/>
                <c:pt idx="0">
                  <c:v>82</c:v>
                </c:pt>
              </c:numCache>
            </c:numRef>
          </c:val>
        </c:ser>
        <c:ser>
          <c:idx val="4"/>
          <c:order val="4"/>
          <c:tx>
            <c:strRef>
              <c:f>גיליון1!$P$2</c:f>
              <c:strCache>
                <c:ptCount val="1"/>
                <c:pt idx="0">
                  <c:v>0.25 בזיליקום</c:v>
                </c:pt>
              </c:strCache>
            </c:strRef>
          </c:tx>
          <c:val>
            <c:numRef>
              <c:f>גיליון1!$P$6</c:f>
              <c:numCache>
                <c:formatCode>General</c:formatCode>
                <c:ptCount val="1"/>
                <c:pt idx="0">
                  <c:v>70</c:v>
                </c:pt>
              </c:numCache>
            </c:numRef>
          </c:val>
        </c:ser>
        <c:ser>
          <c:idx val="5"/>
          <c:order val="5"/>
          <c:tx>
            <c:strRef>
              <c:f>גיליון1!$S$2</c:f>
              <c:strCache>
                <c:ptCount val="1"/>
                <c:pt idx="0">
                  <c:v>0.5 בזיליקום</c:v>
                </c:pt>
              </c:strCache>
            </c:strRef>
          </c:tx>
          <c:val>
            <c:numRef>
              <c:f>גיליון1!$S$6</c:f>
              <c:numCache>
                <c:formatCode>General</c:formatCode>
                <c:ptCount val="1"/>
                <c:pt idx="0">
                  <c:v>54</c:v>
                </c:pt>
              </c:numCache>
            </c:numRef>
          </c:val>
        </c:ser>
        <c:ser>
          <c:idx val="6"/>
          <c:order val="6"/>
          <c:tx>
            <c:strRef>
              <c:f>גיליון1!$V$2</c:f>
              <c:strCache>
                <c:ptCount val="1"/>
                <c:pt idx="0">
                  <c:v>בקרה</c:v>
                </c:pt>
              </c:strCache>
            </c:strRef>
          </c:tx>
          <c:val>
            <c:numRef>
              <c:f>גיליון1!$V$6</c:f>
              <c:numCache>
                <c:formatCode>General</c:formatCode>
                <c:ptCount val="1"/>
                <c:pt idx="0">
                  <c:v>88</c:v>
                </c:pt>
              </c:numCache>
            </c:numRef>
          </c:val>
        </c:ser>
        <c:shape val="box"/>
        <c:axId val="44495232"/>
        <c:axId val="44497152"/>
        <c:axId val="0"/>
      </c:bar3DChart>
      <c:catAx>
        <c:axId val="44495232"/>
        <c:scaling>
          <c:orientation val="maxMin"/>
        </c:scaling>
        <c:delete val="1"/>
        <c:axPos val="b"/>
        <c:title>
          <c:tx>
            <c:rich>
              <a:bodyPr/>
              <a:lstStyle/>
              <a:p>
                <a:pPr>
                  <a:defRPr/>
                </a:pPr>
                <a:r>
                  <a:rPr lang="he-IL"/>
                  <a:t>סוגי שמנים וריכוזם</a:t>
                </a:r>
              </a:p>
            </c:rich>
          </c:tx>
          <c:layout>
            <c:manualLayout>
              <c:xMode val="edge"/>
              <c:yMode val="edge"/>
              <c:x val="0.4465126859142618"/>
              <c:y val="0.86484434237387253"/>
            </c:manualLayout>
          </c:layout>
        </c:title>
        <c:tickLblPos val="none"/>
        <c:crossAx val="44497152"/>
        <c:crosses val="autoZero"/>
        <c:auto val="1"/>
        <c:lblAlgn val="ctr"/>
        <c:lblOffset val="100"/>
      </c:catAx>
      <c:valAx>
        <c:axId val="44497152"/>
        <c:scaling>
          <c:orientation val="minMax"/>
        </c:scaling>
        <c:axPos val="r"/>
        <c:majorGridlines/>
        <c:title>
          <c:tx>
            <c:rich>
              <a:bodyPr rot="0" vert="horz"/>
              <a:lstStyle/>
              <a:p>
                <a:pPr>
                  <a:defRPr/>
                </a:pPr>
                <a:r>
                  <a:rPr lang="he-IL"/>
                  <a:t>אחוז נביטה</a:t>
                </a:r>
              </a:p>
            </c:rich>
          </c:tx>
        </c:title>
        <c:numFmt formatCode="General" sourceLinked="1"/>
        <c:tickLblPos val="nextTo"/>
        <c:crossAx val="44495232"/>
        <c:crosses val="autoZero"/>
        <c:crossBetween val="between"/>
      </c:valAx>
    </c:plotArea>
    <c:legend>
      <c:legendPos val="l"/>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he-IL"/>
  <c:chart>
    <c:title>
      <c:tx>
        <c:rich>
          <a:bodyPr/>
          <a:lstStyle/>
          <a:p>
            <a:pPr>
              <a:defRPr/>
            </a:pPr>
            <a:r>
              <a:rPr lang="he-IL" dirty="0"/>
              <a:t>השפעת שמנים אתרים שונים וריכוזם על אורך </a:t>
            </a:r>
            <a:r>
              <a:rPr lang="he-IL" dirty="0" err="1" smtClean="0"/>
              <a:t>שורשון</a:t>
            </a:r>
            <a:r>
              <a:rPr lang="he-IL" dirty="0" smtClean="0"/>
              <a:t> במ"מ</a:t>
            </a:r>
            <a:endParaRPr lang="he-IL" dirty="0"/>
          </a:p>
        </c:rich>
      </c:tx>
    </c:title>
    <c:view3D>
      <c:rotY val="340"/>
      <c:rAngAx val="1"/>
    </c:view3D>
    <c:plotArea>
      <c:layout>
        <c:manualLayout>
          <c:layoutTarget val="inner"/>
          <c:xMode val="edge"/>
          <c:yMode val="edge"/>
          <c:x val="0.24438735783027149"/>
          <c:y val="0.24438912877825755"/>
          <c:w val="0.49487423447069162"/>
          <c:h val="0.55236212775455751"/>
        </c:manualLayout>
      </c:layout>
      <c:bar3DChart>
        <c:barDir val="col"/>
        <c:grouping val="clustered"/>
        <c:ser>
          <c:idx val="0"/>
          <c:order val="0"/>
          <c:tx>
            <c:strRef>
              <c:f>גיליון1!$D$2</c:f>
              <c:strCache>
                <c:ptCount val="1"/>
                <c:pt idx="0">
                  <c:v>0.25 כוסברה</c:v>
                </c:pt>
              </c:strCache>
            </c:strRef>
          </c:tx>
          <c:val>
            <c:numRef>
              <c:f>גיליון1!$E$6</c:f>
              <c:numCache>
                <c:formatCode>General</c:formatCode>
                <c:ptCount val="1"/>
                <c:pt idx="0">
                  <c:v>10.1</c:v>
                </c:pt>
              </c:numCache>
            </c:numRef>
          </c:val>
        </c:ser>
        <c:ser>
          <c:idx val="1"/>
          <c:order val="1"/>
          <c:tx>
            <c:strRef>
              <c:f>גיליון1!$G$2</c:f>
              <c:strCache>
                <c:ptCount val="1"/>
                <c:pt idx="0">
                  <c:v>0.5 כוסברה</c:v>
                </c:pt>
              </c:strCache>
            </c:strRef>
          </c:tx>
          <c:val>
            <c:numRef>
              <c:f>גיליון1!$H$6</c:f>
              <c:numCache>
                <c:formatCode>General</c:formatCode>
                <c:ptCount val="1"/>
                <c:pt idx="0">
                  <c:v>6.2</c:v>
                </c:pt>
              </c:numCache>
            </c:numRef>
          </c:val>
        </c:ser>
        <c:ser>
          <c:idx val="2"/>
          <c:order val="2"/>
          <c:tx>
            <c:strRef>
              <c:f>גיליון1!$J$2</c:f>
              <c:strCache>
                <c:ptCount val="1"/>
                <c:pt idx="0">
                  <c:v>0.25 לבנדר</c:v>
                </c:pt>
              </c:strCache>
            </c:strRef>
          </c:tx>
          <c:val>
            <c:numRef>
              <c:f>גיליון1!$K$6</c:f>
              <c:numCache>
                <c:formatCode>General</c:formatCode>
                <c:ptCount val="1"/>
                <c:pt idx="0">
                  <c:v>11.7</c:v>
                </c:pt>
              </c:numCache>
            </c:numRef>
          </c:val>
        </c:ser>
        <c:ser>
          <c:idx val="3"/>
          <c:order val="3"/>
          <c:tx>
            <c:strRef>
              <c:f>גיליון1!$M$2</c:f>
              <c:strCache>
                <c:ptCount val="1"/>
                <c:pt idx="0">
                  <c:v>0.5 לבנדר</c:v>
                </c:pt>
              </c:strCache>
            </c:strRef>
          </c:tx>
          <c:val>
            <c:numRef>
              <c:f>גיליון1!$N$6</c:f>
              <c:numCache>
                <c:formatCode>General</c:formatCode>
                <c:ptCount val="1"/>
                <c:pt idx="0">
                  <c:v>8.2000000000000011</c:v>
                </c:pt>
              </c:numCache>
            </c:numRef>
          </c:val>
        </c:ser>
        <c:ser>
          <c:idx val="4"/>
          <c:order val="4"/>
          <c:tx>
            <c:strRef>
              <c:f>גיליון1!$P$2</c:f>
              <c:strCache>
                <c:ptCount val="1"/>
                <c:pt idx="0">
                  <c:v>0.25 בזיליקום</c:v>
                </c:pt>
              </c:strCache>
            </c:strRef>
          </c:tx>
          <c:val>
            <c:numRef>
              <c:f>גיליון1!$Q$6</c:f>
              <c:numCache>
                <c:formatCode>General</c:formatCode>
                <c:ptCount val="1"/>
                <c:pt idx="0">
                  <c:v>10.7</c:v>
                </c:pt>
              </c:numCache>
            </c:numRef>
          </c:val>
        </c:ser>
        <c:ser>
          <c:idx val="5"/>
          <c:order val="5"/>
          <c:tx>
            <c:strRef>
              <c:f>גיליון1!$S$2</c:f>
              <c:strCache>
                <c:ptCount val="1"/>
                <c:pt idx="0">
                  <c:v>0.5 בזיליקום</c:v>
                </c:pt>
              </c:strCache>
            </c:strRef>
          </c:tx>
          <c:val>
            <c:numRef>
              <c:f>גיליון1!$T$6</c:f>
              <c:numCache>
                <c:formatCode>General</c:formatCode>
                <c:ptCount val="1"/>
                <c:pt idx="0">
                  <c:v>6.6</c:v>
                </c:pt>
              </c:numCache>
            </c:numRef>
          </c:val>
        </c:ser>
        <c:ser>
          <c:idx val="6"/>
          <c:order val="6"/>
          <c:tx>
            <c:strRef>
              <c:f>גיליון1!$V$2</c:f>
              <c:strCache>
                <c:ptCount val="1"/>
                <c:pt idx="0">
                  <c:v>בקרה</c:v>
                </c:pt>
              </c:strCache>
            </c:strRef>
          </c:tx>
          <c:val>
            <c:numRef>
              <c:f>גיליון1!$W$6</c:f>
              <c:numCache>
                <c:formatCode>General</c:formatCode>
                <c:ptCount val="1"/>
                <c:pt idx="0">
                  <c:v>9</c:v>
                </c:pt>
              </c:numCache>
            </c:numRef>
          </c:val>
        </c:ser>
        <c:shape val="box"/>
        <c:axId val="44588416"/>
        <c:axId val="44598784"/>
        <c:axId val="0"/>
      </c:bar3DChart>
      <c:catAx>
        <c:axId val="44588416"/>
        <c:scaling>
          <c:orientation val="maxMin"/>
        </c:scaling>
        <c:delete val="1"/>
        <c:axPos val="b"/>
        <c:title>
          <c:tx>
            <c:rich>
              <a:bodyPr/>
              <a:lstStyle/>
              <a:p>
                <a:pPr>
                  <a:defRPr/>
                </a:pPr>
                <a:r>
                  <a:rPr lang="he-IL"/>
                  <a:t>סוגי שמנים וריכוזם</a:t>
                </a:r>
              </a:p>
            </c:rich>
          </c:tx>
        </c:title>
        <c:tickLblPos val="none"/>
        <c:crossAx val="44598784"/>
        <c:crosses val="autoZero"/>
        <c:auto val="1"/>
        <c:lblAlgn val="ctr"/>
        <c:lblOffset val="100"/>
      </c:catAx>
      <c:valAx>
        <c:axId val="44598784"/>
        <c:scaling>
          <c:orientation val="minMax"/>
        </c:scaling>
        <c:axPos val="r"/>
        <c:majorGridlines/>
        <c:title>
          <c:tx>
            <c:rich>
              <a:bodyPr rot="0" vert="horz"/>
              <a:lstStyle/>
              <a:p>
                <a:pPr>
                  <a:defRPr/>
                </a:pPr>
                <a:r>
                  <a:rPr lang="he-IL"/>
                  <a:t>אורך שורשון</a:t>
                </a:r>
              </a:p>
            </c:rich>
          </c:tx>
          <c:layout>
            <c:manualLayout>
              <c:xMode val="edge"/>
              <c:yMode val="edge"/>
              <c:x val="0.10435739282589658"/>
              <c:y val="0.25333302545392927"/>
            </c:manualLayout>
          </c:layout>
        </c:title>
        <c:numFmt formatCode="General" sourceLinked="1"/>
        <c:tickLblPos val="nextTo"/>
        <c:crossAx val="44588416"/>
        <c:crosses val="autoZero"/>
        <c:crossBetween val="between"/>
      </c:valAx>
    </c:plotArea>
    <c:legend>
      <c:legendPos val="l"/>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a:pPr>
            <a:r>
              <a:rPr lang="he-IL"/>
              <a:t>אחוזי נביטה ממוצע בריכוזי מלח שונים</a:t>
            </a:r>
          </a:p>
        </c:rich>
      </c:tx>
      <c:layout>
        <c:manualLayout>
          <c:xMode val="edge"/>
          <c:yMode val="edge"/>
          <c:x val="0.13674452203226609"/>
          <c:y val="2.3121387283237E-2"/>
        </c:manualLayout>
      </c:layout>
    </c:title>
    <c:view3D>
      <c:rotY val="340"/>
      <c:rAngAx val="1"/>
    </c:view3D>
    <c:plotArea>
      <c:layout>
        <c:manualLayout>
          <c:layoutTarget val="inner"/>
          <c:xMode val="edge"/>
          <c:yMode val="edge"/>
          <c:x val="3.888888888888889E-2"/>
          <c:y val="0.19353018372703562"/>
          <c:w val="0.78241426071740416"/>
          <c:h val="0.56581765820939511"/>
        </c:manualLayout>
      </c:layout>
      <c:bar3DChart>
        <c:barDir val="col"/>
        <c:grouping val="clustered"/>
        <c:ser>
          <c:idx val="1"/>
          <c:order val="0"/>
          <c:tx>
            <c:strRef>
              <c:f>גיליון2!$B$3</c:f>
              <c:strCache>
                <c:ptCount val="1"/>
                <c:pt idx="0">
                  <c:v>ריכוז מלחים 100ppm</c:v>
                </c:pt>
              </c:strCache>
            </c:strRef>
          </c:tx>
          <c:invertIfNegative val="1"/>
          <c:dLbls>
            <c:dLbl>
              <c:idx val="0"/>
              <c:layout>
                <c:manualLayout>
                  <c:x val="-3.1302672766674783E-2"/>
                  <c:y val="-4.6242774566473945E-2"/>
                </c:manualLayout>
              </c:layout>
              <c:tx>
                <c:rich>
                  <a:bodyPr/>
                  <a:lstStyle/>
                  <a:p>
                    <a:r>
                      <a:rPr lang="en-US"/>
                      <a:t>86.0%</a:t>
                    </a:r>
                  </a:p>
                </c:rich>
              </c:tx>
              <c:showVal val="1"/>
            </c:dLbl>
            <c:showVal val="1"/>
          </c:dLbls>
          <c:val>
            <c:numRef>
              <c:f>גיליון2!$B$5</c:f>
              <c:numCache>
                <c:formatCode>0.0</c:formatCode>
                <c:ptCount val="1"/>
                <c:pt idx="0">
                  <c:v>86</c:v>
                </c:pt>
              </c:numCache>
            </c:numRef>
          </c:val>
        </c:ser>
        <c:ser>
          <c:idx val="0"/>
          <c:order val="1"/>
          <c:tx>
            <c:strRef>
              <c:f>גיליון2!$H$3</c:f>
              <c:strCache>
                <c:ptCount val="1"/>
                <c:pt idx="0">
                  <c:v>ריכוז מלחים 200 ppm</c:v>
                </c:pt>
              </c:strCache>
            </c:strRef>
          </c:tx>
          <c:dLbls>
            <c:dLbl>
              <c:idx val="0"/>
              <c:layout>
                <c:manualLayout>
                  <c:x val="-1.3131006709882443E-2"/>
                  <c:y val="-5.0096339113680201E-2"/>
                </c:manualLayout>
              </c:layout>
              <c:tx>
                <c:rich>
                  <a:bodyPr rot="0" vert="horz"/>
                  <a:lstStyle/>
                  <a:p>
                    <a:pPr>
                      <a:defRPr/>
                    </a:pPr>
                    <a:r>
                      <a:rPr lang="en-US" sz="900" baseline="0"/>
                      <a:t>86.0%</a:t>
                    </a:r>
                  </a:p>
                </c:rich>
              </c:tx>
              <c:spPr/>
            </c:dLbl>
            <c:txPr>
              <a:bodyPr rot="0" vert="wordArtVertRtl"/>
              <a:lstStyle/>
              <a:p>
                <a:pPr>
                  <a:defRPr/>
                </a:pPr>
                <a:endParaRPr lang="he-IL"/>
              </a:p>
            </c:txPr>
            <c:showSerName val="1"/>
          </c:dLbls>
          <c:val>
            <c:numRef>
              <c:f>גיליון2!$H$5</c:f>
              <c:numCache>
                <c:formatCode>0.0</c:formatCode>
                <c:ptCount val="1"/>
                <c:pt idx="0">
                  <c:v>86</c:v>
                </c:pt>
              </c:numCache>
            </c:numRef>
          </c:val>
        </c:ser>
        <c:ser>
          <c:idx val="2"/>
          <c:order val="2"/>
          <c:tx>
            <c:strRef>
              <c:f>גיליון2!$N$3</c:f>
              <c:strCache>
                <c:ptCount val="1"/>
                <c:pt idx="0">
                  <c:v>ריכוז מלחים 300 ppm</c:v>
                </c:pt>
              </c:strCache>
            </c:strRef>
          </c:tx>
          <c:dLbls>
            <c:dLbl>
              <c:idx val="0"/>
              <c:layout>
                <c:manualLayout>
                  <c:x val="-3.3710570671803552E-2"/>
                  <c:y val="-6.1657032755298685E-2"/>
                </c:manualLayout>
              </c:layout>
              <c:tx>
                <c:rich>
                  <a:bodyPr/>
                  <a:lstStyle/>
                  <a:p>
                    <a:r>
                      <a:rPr lang="en-US"/>
                      <a:t>86.0%</a:t>
                    </a:r>
                  </a:p>
                </c:rich>
              </c:tx>
              <c:showVal val="1"/>
            </c:dLbl>
            <c:showVal val="1"/>
          </c:dLbls>
          <c:val>
            <c:numRef>
              <c:f>גיליון2!$N$5</c:f>
              <c:numCache>
                <c:formatCode>0.0</c:formatCode>
                <c:ptCount val="1"/>
                <c:pt idx="0">
                  <c:v>86</c:v>
                </c:pt>
              </c:numCache>
            </c:numRef>
          </c:val>
        </c:ser>
        <c:ser>
          <c:idx val="3"/>
          <c:order val="3"/>
          <c:tx>
            <c:strRef>
              <c:f>גיליון2!$T$3</c:f>
              <c:strCache>
                <c:ptCount val="1"/>
                <c:pt idx="0">
                  <c:v>ריכוז מלחים 0</c:v>
                </c:pt>
              </c:strCache>
            </c:strRef>
          </c:tx>
          <c:dLbls>
            <c:dLbl>
              <c:idx val="0"/>
              <c:layout>
                <c:manualLayout>
                  <c:x val="-2.8894774861545791E-2"/>
                  <c:y val="-9.2485549132948E-2"/>
                </c:manualLayout>
              </c:layout>
              <c:tx>
                <c:rich>
                  <a:bodyPr/>
                  <a:lstStyle/>
                  <a:p>
                    <a:r>
                      <a:rPr lang="en-US"/>
                      <a:t>60.0%</a:t>
                    </a:r>
                  </a:p>
                </c:rich>
              </c:tx>
              <c:showVal val="1"/>
            </c:dLbl>
            <c:showVal val="1"/>
          </c:dLbls>
          <c:val>
            <c:numRef>
              <c:f>גיליון2!$T$5</c:f>
              <c:numCache>
                <c:formatCode>0.0</c:formatCode>
                <c:ptCount val="1"/>
                <c:pt idx="0">
                  <c:v>60</c:v>
                </c:pt>
              </c:numCache>
            </c:numRef>
          </c:val>
        </c:ser>
        <c:gapWidth val="75"/>
        <c:shape val="box"/>
        <c:axId val="44747008"/>
        <c:axId val="43782528"/>
        <c:axId val="0"/>
      </c:bar3DChart>
      <c:catAx>
        <c:axId val="44747008"/>
        <c:scaling>
          <c:orientation val="minMax"/>
        </c:scaling>
        <c:delete val="1"/>
        <c:axPos val="b"/>
        <c:title>
          <c:tx>
            <c:rich>
              <a:bodyPr/>
              <a:lstStyle/>
              <a:p>
                <a:pPr>
                  <a:defRPr/>
                </a:pPr>
                <a:r>
                  <a:rPr lang="he-IL"/>
                  <a:t>ריכוזי מלחים</a:t>
                </a:r>
              </a:p>
            </c:rich>
          </c:tx>
        </c:title>
        <c:tickLblPos val="none"/>
        <c:crossAx val="43782528"/>
        <c:crosses val="autoZero"/>
        <c:auto val="1"/>
        <c:lblAlgn val="ctr"/>
        <c:lblOffset val="100"/>
      </c:catAx>
      <c:valAx>
        <c:axId val="43782528"/>
        <c:scaling>
          <c:orientation val="minMax"/>
        </c:scaling>
        <c:axPos val="l"/>
        <c:majorGridlines/>
        <c:title>
          <c:tx>
            <c:rich>
              <a:bodyPr rot="0" vert="horz"/>
              <a:lstStyle/>
              <a:p>
                <a:pPr>
                  <a:defRPr/>
                </a:pPr>
                <a:r>
                  <a:rPr lang="he-IL"/>
                  <a:t>אחוזים</a:t>
                </a:r>
              </a:p>
            </c:rich>
          </c:tx>
          <c:layout>
            <c:manualLayout>
              <c:xMode val="edge"/>
              <c:yMode val="edge"/>
              <c:x val="2.3219658518295012E-2"/>
              <c:y val="0.12021244139354376"/>
            </c:manualLayout>
          </c:layout>
        </c:title>
        <c:numFmt formatCode="0.0" sourceLinked="1"/>
        <c:majorTickMark val="none"/>
        <c:tickLblPos val="nextTo"/>
        <c:crossAx val="44747008"/>
        <c:crosses val="autoZero"/>
        <c:crossBetween val="between"/>
      </c:valAx>
    </c:plotArea>
    <c:legend>
      <c:legendPos val="r"/>
      <c:layout>
        <c:manualLayout>
          <c:xMode val="edge"/>
          <c:yMode val="edge"/>
          <c:x val="0.73503624170744508"/>
          <c:y val="0.1866442128259983"/>
          <c:w val="0.25051637086178097"/>
          <c:h val="0.22478479207440138"/>
        </c:manualLayout>
      </c:layout>
    </c:legend>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he-IL"/>
  <c:style val="10"/>
  <c:chart>
    <c:title>
      <c:tx>
        <c:rich>
          <a:bodyPr/>
          <a:lstStyle/>
          <a:p>
            <a:pPr>
              <a:defRPr/>
            </a:pPr>
            <a:r>
              <a:rPr lang="he-IL"/>
              <a:t>אורך נצרון ממוצע בס"מ בריכוזי מלח שונים</a:t>
            </a:r>
          </a:p>
        </c:rich>
      </c:tx>
    </c:title>
    <c:view3D>
      <c:rotY val="340"/>
      <c:rAngAx val="1"/>
    </c:view3D>
    <c:plotArea>
      <c:layout/>
      <c:bar3DChart>
        <c:barDir val="col"/>
        <c:grouping val="clustered"/>
        <c:ser>
          <c:idx val="1"/>
          <c:order val="0"/>
          <c:tx>
            <c:strRef>
              <c:f>גיליון2!$B$3</c:f>
              <c:strCache>
                <c:ptCount val="1"/>
                <c:pt idx="0">
                  <c:v>ריכוז מלחים 100ppm</c:v>
                </c:pt>
              </c:strCache>
            </c:strRef>
          </c:tx>
          <c:dLbls>
            <c:dLbl>
              <c:idx val="0"/>
              <c:layout>
                <c:manualLayout>
                  <c:x val="-2.7662517289073767E-3"/>
                  <c:y val="-5.4982817869416452E-2"/>
                </c:manualLayout>
              </c:layout>
              <c:showVal val="1"/>
            </c:dLbl>
            <c:showVal val="1"/>
          </c:dLbls>
          <c:val>
            <c:numRef>
              <c:f>גיליון2!$C$5</c:f>
              <c:numCache>
                <c:formatCode>0.0</c:formatCode>
                <c:ptCount val="1"/>
                <c:pt idx="0">
                  <c:v>0.58333333333333337</c:v>
                </c:pt>
              </c:numCache>
            </c:numRef>
          </c:val>
        </c:ser>
        <c:ser>
          <c:idx val="0"/>
          <c:order val="1"/>
          <c:tx>
            <c:strRef>
              <c:f>גיליון2!$H$3</c:f>
              <c:strCache>
                <c:ptCount val="1"/>
                <c:pt idx="0">
                  <c:v>ריכוז מלחים 200 ppm</c:v>
                </c:pt>
              </c:strCache>
            </c:strRef>
          </c:tx>
          <c:dLbls>
            <c:dLbl>
              <c:idx val="0"/>
              <c:layout>
                <c:manualLayout>
                  <c:x val="-8.2985373716253068E-3"/>
                  <c:y val="-0.16953035509736719"/>
                </c:manualLayout>
              </c:layout>
              <c:showVal val="1"/>
            </c:dLbl>
            <c:showVal val="1"/>
          </c:dLbls>
          <c:val>
            <c:numRef>
              <c:f>גיליון2!$I$5</c:f>
              <c:numCache>
                <c:formatCode>0.0</c:formatCode>
                <c:ptCount val="1"/>
                <c:pt idx="0">
                  <c:v>0.27500000000000002</c:v>
                </c:pt>
              </c:numCache>
            </c:numRef>
          </c:val>
        </c:ser>
        <c:ser>
          <c:idx val="2"/>
          <c:order val="2"/>
          <c:tx>
            <c:strRef>
              <c:f>גיליון2!$N$3</c:f>
              <c:strCache>
                <c:ptCount val="1"/>
                <c:pt idx="0">
                  <c:v>ריכוז מלחים 300 ppm</c:v>
                </c:pt>
              </c:strCache>
            </c:strRef>
          </c:tx>
          <c:dLbls>
            <c:dLbl>
              <c:idx val="0"/>
              <c:layout>
                <c:manualLayout>
                  <c:x val="2.7662517289073767E-3"/>
                  <c:y val="-0.19243986254295639"/>
                </c:manualLayout>
              </c:layout>
              <c:showVal val="1"/>
            </c:dLbl>
            <c:showVal val="1"/>
          </c:dLbls>
          <c:val>
            <c:numRef>
              <c:f>גיליון2!$O$5</c:f>
              <c:numCache>
                <c:formatCode>0.0</c:formatCode>
                <c:ptCount val="1"/>
                <c:pt idx="0">
                  <c:v>0.27500000000000002</c:v>
                </c:pt>
              </c:numCache>
            </c:numRef>
          </c:val>
        </c:ser>
        <c:ser>
          <c:idx val="3"/>
          <c:order val="3"/>
          <c:tx>
            <c:strRef>
              <c:f>גיליון2!$T$3</c:f>
              <c:strCache>
                <c:ptCount val="1"/>
                <c:pt idx="0">
                  <c:v>ריכוז מלחים 0</c:v>
                </c:pt>
              </c:strCache>
            </c:strRef>
          </c:tx>
          <c:dLbls>
            <c:dLbl>
              <c:idx val="0"/>
              <c:layout>
                <c:manualLayout>
                  <c:x val="-2.7662517289073767E-3"/>
                  <c:y val="-4.1237113402061855E-2"/>
                </c:manualLayout>
              </c:layout>
              <c:showVal val="1"/>
            </c:dLbl>
            <c:showVal val="1"/>
          </c:dLbls>
          <c:val>
            <c:numRef>
              <c:f>גיליון2!$U$5</c:f>
              <c:numCache>
                <c:formatCode>0.0</c:formatCode>
                <c:ptCount val="1"/>
                <c:pt idx="0">
                  <c:v>1.1700000000000021</c:v>
                </c:pt>
              </c:numCache>
            </c:numRef>
          </c:val>
        </c:ser>
        <c:shape val="box"/>
        <c:axId val="44760448"/>
        <c:axId val="44783104"/>
        <c:axId val="0"/>
      </c:bar3DChart>
      <c:catAx>
        <c:axId val="44760448"/>
        <c:scaling>
          <c:orientation val="minMax"/>
        </c:scaling>
        <c:delete val="1"/>
        <c:axPos val="b"/>
        <c:title>
          <c:tx>
            <c:rich>
              <a:bodyPr/>
              <a:lstStyle/>
              <a:p>
                <a:pPr>
                  <a:defRPr/>
                </a:pPr>
                <a:r>
                  <a:rPr lang="he-IL"/>
                  <a:t>ריכוזי מלחים</a:t>
                </a:r>
              </a:p>
            </c:rich>
          </c:tx>
        </c:title>
        <c:tickLblPos val="none"/>
        <c:crossAx val="44783104"/>
        <c:crosses val="autoZero"/>
        <c:auto val="1"/>
        <c:lblAlgn val="ctr"/>
        <c:lblOffset val="100"/>
      </c:catAx>
      <c:valAx>
        <c:axId val="44783104"/>
        <c:scaling>
          <c:orientation val="minMax"/>
        </c:scaling>
        <c:axPos val="l"/>
        <c:majorGridlines/>
        <c:title>
          <c:tx>
            <c:rich>
              <a:bodyPr rot="0" vert="horz"/>
              <a:lstStyle/>
              <a:p>
                <a:pPr>
                  <a:defRPr/>
                </a:pPr>
                <a:r>
                  <a:rPr lang="he-IL"/>
                  <a:t>אורך בס"מ</a:t>
                </a:r>
              </a:p>
            </c:rich>
          </c:tx>
        </c:title>
        <c:numFmt formatCode="0.0" sourceLinked="1"/>
        <c:tickLblPos val="nextTo"/>
        <c:crossAx val="44760448"/>
        <c:crosses val="autoZero"/>
        <c:crossBetween val="between"/>
      </c:valAx>
    </c:plotArea>
    <c:legend>
      <c:legendPos val="l"/>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lang="he-IL"/>
            </a:pPr>
            <a:r>
              <a:rPr lang="he-IL"/>
              <a:t>ממוצע</a:t>
            </a:r>
            <a:r>
              <a:rPr lang="he-IL" baseline="0"/>
              <a:t> אורך נצרון</a:t>
            </a:r>
            <a:r>
              <a:rPr lang="en-US" baseline="0"/>
              <a:t> </a:t>
            </a:r>
            <a:r>
              <a:rPr lang="he-IL" baseline="0"/>
              <a:t> בס"מ בעומקי זריעה שונים</a:t>
            </a:r>
            <a:endParaRPr lang="he-IL"/>
          </a:p>
        </c:rich>
      </c:tx>
    </c:title>
    <c:view3D>
      <c:rotY val="340"/>
      <c:rAngAx val="1"/>
    </c:view3D>
    <c:plotArea>
      <c:layout/>
      <c:bar3DChart>
        <c:barDir val="col"/>
        <c:grouping val="clustered"/>
        <c:ser>
          <c:idx val="0"/>
          <c:order val="0"/>
          <c:tx>
            <c:strRef>
              <c:f>גיליון2!$B$2</c:f>
              <c:strCache>
                <c:ptCount val="1"/>
                <c:pt idx="0">
                  <c:v>עומק זריעה 1 ס"מ</c:v>
                </c:pt>
              </c:strCache>
            </c:strRef>
          </c:tx>
          <c:dLbls>
            <c:dLbl>
              <c:idx val="0"/>
              <c:layout>
                <c:manualLayout>
                  <c:x val="-4.866180048661805E-2"/>
                  <c:y val="-3.6036027515068014E-2"/>
                </c:manualLayout>
              </c:layout>
              <c:showVal val="1"/>
            </c:dLbl>
            <c:txPr>
              <a:bodyPr/>
              <a:lstStyle/>
              <a:p>
                <a:pPr>
                  <a:defRPr lang="he-IL"/>
                </a:pPr>
                <a:endParaRPr lang="he-IL"/>
              </a:p>
            </c:txPr>
            <c:showVal val="1"/>
          </c:dLbls>
          <c:val>
            <c:numRef>
              <c:f>גיליון2!$C$6</c:f>
              <c:numCache>
                <c:formatCode>0.0</c:formatCode>
                <c:ptCount val="1"/>
                <c:pt idx="0">
                  <c:v>7.1639999999999855</c:v>
                </c:pt>
              </c:numCache>
            </c:numRef>
          </c:val>
        </c:ser>
        <c:ser>
          <c:idx val="1"/>
          <c:order val="1"/>
          <c:tx>
            <c:strRef>
              <c:f>גיליון2!$E$2</c:f>
              <c:strCache>
                <c:ptCount val="1"/>
                <c:pt idx="0">
                  <c:v>עומק זריעה 3 ס"מ</c:v>
                </c:pt>
              </c:strCache>
            </c:strRef>
          </c:tx>
          <c:dLbls>
            <c:dLbl>
              <c:idx val="0"/>
              <c:layout>
                <c:manualLayout>
                  <c:x val="-2.6763990267639912E-2"/>
                  <c:y val="-3.3033025222145414E-2"/>
                </c:manualLayout>
              </c:layout>
              <c:showVal val="1"/>
            </c:dLbl>
            <c:txPr>
              <a:bodyPr/>
              <a:lstStyle/>
              <a:p>
                <a:pPr>
                  <a:defRPr lang="he-IL"/>
                </a:pPr>
                <a:endParaRPr lang="he-IL"/>
              </a:p>
            </c:txPr>
            <c:showVal val="1"/>
          </c:dLbls>
          <c:val>
            <c:numRef>
              <c:f>גיליון2!$F$6</c:f>
              <c:numCache>
                <c:formatCode>0.0</c:formatCode>
                <c:ptCount val="1"/>
                <c:pt idx="0">
                  <c:v>7.8859999999999975</c:v>
                </c:pt>
              </c:numCache>
            </c:numRef>
          </c:val>
        </c:ser>
        <c:ser>
          <c:idx val="2"/>
          <c:order val="2"/>
          <c:tx>
            <c:strRef>
              <c:f>גיליון2!$H$2</c:f>
              <c:strCache>
                <c:ptCount val="1"/>
                <c:pt idx="0">
                  <c:v>עומק זריעה 5 ס"מ</c:v>
                </c:pt>
              </c:strCache>
            </c:strRef>
          </c:tx>
          <c:dLbls>
            <c:dLbl>
              <c:idx val="0"/>
              <c:layout>
                <c:manualLayout>
                  <c:x val="-2.4330900243309011E-2"/>
                  <c:y val="-5.4054041272601404E-2"/>
                </c:manualLayout>
              </c:layout>
              <c:showVal val="1"/>
            </c:dLbl>
            <c:txPr>
              <a:bodyPr/>
              <a:lstStyle/>
              <a:p>
                <a:pPr>
                  <a:defRPr lang="he-IL"/>
                </a:pPr>
                <a:endParaRPr lang="he-IL"/>
              </a:p>
            </c:txPr>
            <c:showVal val="1"/>
          </c:dLbls>
          <c:val>
            <c:numRef>
              <c:f>גיליון2!$I$6</c:f>
              <c:numCache>
                <c:formatCode>0.0</c:formatCode>
                <c:ptCount val="1"/>
                <c:pt idx="0">
                  <c:v>7.2759999999999998</c:v>
                </c:pt>
              </c:numCache>
            </c:numRef>
          </c:val>
        </c:ser>
        <c:ser>
          <c:idx val="3"/>
          <c:order val="3"/>
          <c:tx>
            <c:strRef>
              <c:f>גיליון2!$K$2</c:f>
              <c:strCache>
                <c:ptCount val="1"/>
                <c:pt idx="0">
                  <c:v>עומק זריעה 8 ס"מ</c:v>
                </c:pt>
              </c:strCache>
            </c:strRef>
          </c:tx>
          <c:dLbls>
            <c:dLbl>
              <c:idx val="0"/>
              <c:layout>
                <c:manualLayout>
                  <c:x val="0"/>
                  <c:y val="-0.13513510318150371"/>
                </c:manualLayout>
              </c:layout>
              <c:showVal val="1"/>
            </c:dLbl>
            <c:txPr>
              <a:bodyPr/>
              <a:lstStyle/>
              <a:p>
                <a:pPr>
                  <a:defRPr lang="he-IL"/>
                </a:pPr>
                <a:endParaRPr lang="he-IL"/>
              </a:p>
            </c:txPr>
            <c:showVal val="1"/>
          </c:dLbls>
          <c:val>
            <c:numRef>
              <c:f>גיליון2!$L$6</c:f>
              <c:numCache>
                <c:formatCode>0.0</c:formatCode>
                <c:ptCount val="1"/>
                <c:pt idx="0">
                  <c:v>2.0480000000000005</c:v>
                </c:pt>
              </c:numCache>
            </c:numRef>
          </c:val>
        </c:ser>
        <c:shape val="box"/>
        <c:axId val="44036096"/>
        <c:axId val="44038016"/>
        <c:axId val="0"/>
      </c:bar3DChart>
      <c:catAx>
        <c:axId val="44036096"/>
        <c:scaling>
          <c:orientation val="minMax"/>
        </c:scaling>
        <c:delete val="1"/>
        <c:axPos val="b"/>
        <c:title>
          <c:tx>
            <c:rich>
              <a:bodyPr/>
              <a:lstStyle/>
              <a:p>
                <a:pPr>
                  <a:defRPr lang="he-IL"/>
                </a:pPr>
                <a:r>
                  <a:rPr lang="he-IL"/>
                  <a:t>עומקי</a:t>
                </a:r>
                <a:r>
                  <a:rPr lang="he-IL" baseline="0"/>
                  <a:t> זריעה</a:t>
                </a:r>
                <a:endParaRPr lang="he-IL"/>
              </a:p>
            </c:rich>
          </c:tx>
        </c:title>
        <c:tickLblPos val="none"/>
        <c:crossAx val="44038016"/>
        <c:crosses val="autoZero"/>
        <c:auto val="1"/>
        <c:lblAlgn val="ctr"/>
        <c:lblOffset val="100"/>
      </c:catAx>
      <c:valAx>
        <c:axId val="44038016"/>
        <c:scaling>
          <c:orientation val="minMax"/>
        </c:scaling>
        <c:axPos val="l"/>
        <c:majorGridlines/>
        <c:title>
          <c:tx>
            <c:rich>
              <a:bodyPr rot="0" vert="horz"/>
              <a:lstStyle/>
              <a:p>
                <a:pPr>
                  <a:defRPr lang="he-IL"/>
                </a:pPr>
                <a:r>
                  <a:rPr lang="he-IL" baseline="0"/>
                  <a:t> אורך בס"מ</a:t>
                </a:r>
                <a:endParaRPr lang="he-IL"/>
              </a:p>
            </c:rich>
          </c:tx>
          <c:layout>
            <c:manualLayout>
              <c:xMode val="edge"/>
              <c:yMode val="edge"/>
              <c:x val="4.3621472498419446E-2"/>
              <c:y val="0.22800209109090921"/>
            </c:manualLayout>
          </c:layout>
        </c:title>
        <c:numFmt formatCode="0.0" sourceLinked="1"/>
        <c:majorTickMark val="none"/>
        <c:tickLblPos val="nextTo"/>
        <c:txPr>
          <a:bodyPr/>
          <a:lstStyle/>
          <a:p>
            <a:pPr>
              <a:defRPr lang="he-IL"/>
            </a:pPr>
            <a:endParaRPr lang="he-IL"/>
          </a:p>
        </c:txPr>
        <c:crossAx val="44036096"/>
        <c:crosses val="autoZero"/>
        <c:crossBetween val="between"/>
      </c:valAx>
    </c:plotArea>
    <c:legend>
      <c:legendPos val="r"/>
      <c:txPr>
        <a:bodyPr/>
        <a:lstStyle/>
        <a:p>
          <a:pPr>
            <a:defRPr lang="he-IL"/>
          </a:pPr>
          <a:endParaRPr lang="he-IL"/>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a:pPr>
            <a:r>
              <a:rPr lang="he-IL"/>
              <a:t>הקשר</a:t>
            </a:r>
            <a:r>
              <a:rPr lang="he-IL" baseline="0"/>
              <a:t> בין עומק זריעה לבין אחוז ההצצה</a:t>
            </a:r>
            <a:endParaRPr lang="he-IL"/>
          </a:p>
        </c:rich>
      </c:tx>
    </c:title>
    <c:view3D>
      <c:rotY val="340"/>
      <c:rAngAx val="1"/>
    </c:view3D>
    <c:plotArea>
      <c:layout/>
      <c:bar3DChart>
        <c:barDir val="col"/>
        <c:grouping val="clustered"/>
        <c:ser>
          <c:idx val="0"/>
          <c:order val="0"/>
          <c:tx>
            <c:strRef>
              <c:f>גיליון2!$B$2</c:f>
              <c:strCache>
                <c:ptCount val="1"/>
                <c:pt idx="0">
                  <c:v>עומק זריעה 1 ס"מ</c:v>
                </c:pt>
              </c:strCache>
            </c:strRef>
          </c:tx>
          <c:dLbls>
            <c:dLbl>
              <c:idx val="0"/>
              <c:layout>
                <c:manualLayout>
                  <c:x val="-4.0490383533910823E-2"/>
                  <c:y val="-4.5977011494252866E-2"/>
                </c:manualLayout>
              </c:layout>
              <c:showVal val="1"/>
            </c:dLbl>
            <c:showVal val="1"/>
          </c:dLbls>
          <c:val>
            <c:numRef>
              <c:f>גיליון2!$E$5</c:f>
              <c:numCache>
                <c:formatCode>General</c:formatCode>
                <c:ptCount val="1"/>
                <c:pt idx="0">
                  <c:v>46</c:v>
                </c:pt>
              </c:numCache>
            </c:numRef>
          </c:val>
        </c:ser>
        <c:ser>
          <c:idx val="1"/>
          <c:order val="1"/>
          <c:tx>
            <c:strRef>
              <c:f>גיליון2!$F$2</c:f>
              <c:strCache>
                <c:ptCount val="1"/>
                <c:pt idx="0">
                  <c:v>עומק זריעה 3 ס"מ</c:v>
                </c:pt>
              </c:strCache>
            </c:strRef>
          </c:tx>
          <c:dLbls>
            <c:dLbl>
              <c:idx val="0"/>
              <c:layout>
                <c:manualLayout>
                  <c:x val="-1.3496794511303565E-2"/>
                  <c:y val="-0.10867293625914316"/>
                </c:manualLayout>
              </c:layout>
              <c:showVal val="1"/>
            </c:dLbl>
            <c:showVal val="1"/>
          </c:dLbls>
          <c:val>
            <c:numRef>
              <c:f>גיליון2!$I$5</c:f>
              <c:numCache>
                <c:formatCode>General</c:formatCode>
                <c:ptCount val="1"/>
                <c:pt idx="0">
                  <c:v>2</c:v>
                </c:pt>
              </c:numCache>
            </c:numRef>
          </c:val>
        </c:ser>
        <c:ser>
          <c:idx val="2"/>
          <c:order val="2"/>
          <c:tx>
            <c:strRef>
              <c:f>גיליון2!$J$2</c:f>
              <c:strCache>
                <c:ptCount val="1"/>
                <c:pt idx="0">
                  <c:v>עומק זריעה 5 ס"מ</c:v>
                </c:pt>
              </c:strCache>
            </c:strRef>
          </c:tx>
          <c:dLbls>
            <c:dLbl>
              <c:idx val="0"/>
              <c:layout>
                <c:manualLayout>
                  <c:x val="-2.2494657518839264E-2"/>
                  <c:y val="-6.269592476489029E-2"/>
                </c:manualLayout>
              </c:layout>
              <c:showVal val="1"/>
            </c:dLbl>
            <c:showVal val="1"/>
          </c:dLbls>
          <c:val>
            <c:numRef>
              <c:f>גיליון2!$M$5</c:f>
              <c:numCache>
                <c:formatCode>General</c:formatCode>
                <c:ptCount val="1"/>
                <c:pt idx="0">
                  <c:v>0</c:v>
                </c:pt>
              </c:numCache>
            </c:numRef>
          </c:val>
        </c:ser>
        <c:ser>
          <c:idx val="3"/>
          <c:order val="3"/>
          <c:tx>
            <c:strRef>
              <c:f>גיליון2!$N$2</c:f>
              <c:strCache>
                <c:ptCount val="1"/>
                <c:pt idx="0">
                  <c:v>עומק זריעה 8 ס"מ</c:v>
                </c:pt>
              </c:strCache>
            </c:strRef>
          </c:tx>
          <c:dLbls>
            <c:dLbl>
              <c:idx val="0"/>
              <c:layout>
                <c:manualLayout>
                  <c:x val="-2.699358902260714E-2"/>
                  <c:y val="-5.0156739811912439E-2"/>
                </c:manualLayout>
              </c:layout>
              <c:showVal val="1"/>
            </c:dLbl>
            <c:showVal val="1"/>
          </c:dLbls>
          <c:val>
            <c:numRef>
              <c:f>גיליון2!$Q$5</c:f>
              <c:numCache>
                <c:formatCode>General</c:formatCode>
                <c:ptCount val="1"/>
                <c:pt idx="0">
                  <c:v>0</c:v>
                </c:pt>
              </c:numCache>
            </c:numRef>
          </c:val>
        </c:ser>
        <c:shape val="box"/>
        <c:axId val="44192896"/>
        <c:axId val="44194816"/>
        <c:axId val="0"/>
      </c:bar3DChart>
      <c:catAx>
        <c:axId val="44192896"/>
        <c:scaling>
          <c:orientation val="minMax"/>
        </c:scaling>
        <c:delete val="1"/>
        <c:axPos val="b"/>
        <c:title>
          <c:tx>
            <c:rich>
              <a:bodyPr/>
              <a:lstStyle/>
              <a:p>
                <a:pPr>
                  <a:defRPr/>
                </a:pPr>
                <a:r>
                  <a:rPr lang="he-IL"/>
                  <a:t>עומקי</a:t>
                </a:r>
                <a:r>
                  <a:rPr lang="he-IL" baseline="0"/>
                  <a:t> הזריעה השונים</a:t>
                </a:r>
                <a:endParaRPr lang="he-IL"/>
              </a:p>
            </c:rich>
          </c:tx>
        </c:title>
        <c:tickLblPos val="none"/>
        <c:crossAx val="44194816"/>
        <c:crosses val="autoZero"/>
        <c:auto val="1"/>
        <c:lblAlgn val="ctr"/>
        <c:lblOffset val="100"/>
      </c:catAx>
      <c:valAx>
        <c:axId val="44194816"/>
        <c:scaling>
          <c:orientation val="minMax"/>
        </c:scaling>
        <c:axPos val="l"/>
        <c:majorGridlines/>
        <c:title>
          <c:tx>
            <c:rich>
              <a:bodyPr rot="0" vert="horz"/>
              <a:lstStyle/>
              <a:p>
                <a:pPr>
                  <a:defRPr/>
                </a:pPr>
                <a:r>
                  <a:rPr lang="he-IL"/>
                  <a:t>אחוזי</a:t>
                </a:r>
                <a:r>
                  <a:rPr lang="he-IL" baseline="0"/>
                  <a:t> הצצה</a:t>
                </a:r>
                <a:endParaRPr lang="he-IL"/>
              </a:p>
            </c:rich>
          </c:tx>
        </c:title>
        <c:numFmt formatCode="General" sourceLinked="1"/>
        <c:tickLblPos val="nextTo"/>
        <c:crossAx val="44192896"/>
        <c:crosses val="autoZero"/>
        <c:crossBetween val="between"/>
      </c:valAx>
    </c:plotArea>
    <c:legend>
      <c:legendPos val="l"/>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he-IL"/>
  <c:style val="26"/>
  <c:chart>
    <c:title>
      <c:tx>
        <c:rich>
          <a:bodyPr/>
          <a:lstStyle/>
          <a:p>
            <a:pPr>
              <a:defRPr/>
            </a:pPr>
            <a:r>
              <a:rPr lang="he-IL"/>
              <a:t>אחוז נביטה ממוצע באחוזי ורמיקוליט שונים</a:t>
            </a:r>
          </a:p>
        </c:rich>
      </c:tx>
      <c:layout>
        <c:manualLayout>
          <c:xMode val="edge"/>
          <c:yMode val="edge"/>
          <c:x val="0.12984392551712953"/>
          <c:y val="2.164226751887649E-2"/>
        </c:manualLayout>
      </c:layout>
    </c:title>
    <c:view3D>
      <c:rotY val="340"/>
      <c:rAngAx val="1"/>
    </c:view3D>
    <c:sideWall>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sideWall>
    <c:backWall>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backWall>
    <c:plotArea>
      <c:layout/>
      <c:bar3DChart>
        <c:barDir val="col"/>
        <c:grouping val="clustered"/>
        <c:ser>
          <c:idx val="0"/>
          <c:order val="0"/>
          <c:tx>
            <c:strRef>
              <c:f>'[רועי%2520ודביר(1)(1).xlsx]גיליון2'!$C$1</c:f>
              <c:strCache>
                <c:ptCount val="1"/>
                <c:pt idx="0">
                  <c:v>טיפול 1 10% ורמיקוליט</c:v>
                </c:pt>
              </c:strCache>
            </c:strRef>
          </c:tx>
          <c:dLbls>
            <c:dLbl>
              <c:idx val="0"/>
              <c:layout>
                <c:manualLayout>
                  <c:x val="-9.3896730970524766E-3"/>
                  <c:y val="0.23167848699763594"/>
                </c:manualLayout>
              </c:layout>
              <c:showVal val="1"/>
            </c:dLbl>
            <c:showVal val="1"/>
          </c:dLbls>
          <c:val>
            <c:numRef>
              <c:f>'[רועי%2520ודביר(1)(1).xlsx]גיליון2'!$C$6</c:f>
              <c:numCache>
                <c:formatCode>0</c:formatCode>
                <c:ptCount val="1"/>
                <c:pt idx="0">
                  <c:v>98</c:v>
                </c:pt>
              </c:numCache>
            </c:numRef>
          </c:val>
        </c:ser>
        <c:ser>
          <c:idx val="1"/>
          <c:order val="1"/>
          <c:tx>
            <c:strRef>
              <c:f>'[רועי%2520ודביר(1)(1).xlsx]גיליון2'!$H$1</c:f>
              <c:strCache>
                <c:ptCount val="1"/>
                <c:pt idx="0">
                  <c:v>טיפול 2 20% ורמיקוליט</c:v>
                </c:pt>
              </c:strCache>
            </c:strRef>
          </c:tx>
          <c:dLbls>
            <c:dLbl>
              <c:idx val="0"/>
              <c:layout>
                <c:manualLayout>
                  <c:x val="-7.0422548227893631E-3"/>
                  <c:y val="0.22222222222222276"/>
                </c:manualLayout>
              </c:layout>
              <c:showVal val="1"/>
            </c:dLbl>
            <c:showVal val="1"/>
          </c:dLbls>
          <c:val>
            <c:numRef>
              <c:f>'[רועי%2520ודביר(1)(1).xlsx]גיליון2'!$H$6</c:f>
              <c:numCache>
                <c:formatCode>General</c:formatCode>
                <c:ptCount val="1"/>
                <c:pt idx="0">
                  <c:v>94</c:v>
                </c:pt>
              </c:numCache>
            </c:numRef>
          </c:val>
        </c:ser>
        <c:ser>
          <c:idx val="2"/>
          <c:order val="2"/>
          <c:tx>
            <c:strRef>
              <c:f>'[רועי%2520ודביר(1)(1).xlsx]גיליון2'!$M$1</c:f>
              <c:strCache>
                <c:ptCount val="1"/>
                <c:pt idx="0">
                  <c:v>טיפול 3 30% ורמיקוליט</c:v>
                </c:pt>
              </c:strCache>
            </c:strRef>
          </c:tx>
          <c:dLbls>
            <c:dLbl>
              <c:idx val="0"/>
              <c:layout>
                <c:manualLayout>
                  <c:x val="-2.3474182742631087E-3"/>
                  <c:y val="0.25059101654846067"/>
                </c:manualLayout>
              </c:layout>
              <c:showVal val="1"/>
            </c:dLbl>
            <c:showVal val="1"/>
          </c:dLbls>
          <c:val>
            <c:numRef>
              <c:f>'[רועי%2520ודביר(1)(1).xlsx]גיליון2'!$M$6</c:f>
              <c:numCache>
                <c:formatCode>General</c:formatCode>
                <c:ptCount val="1"/>
                <c:pt idx="0">
                  <c:v>98</c:v>
                </c:pt>
              </c:numCache>
            </c:numRef>
          </c:val>
        </c:ser>
        <c:ser>
          <c:idx val="3"/>
          <c:order val="3"/>
          <c:tx>
            <c:strRef>
              <c:f>'[רועי%2520ודביר(1)(1).xlsx]גיליון2'!$R$1</c:f>
              <c:strCache>
                <c:ptCount val="1"/>
                <c:pt idx="0">
                  <c:v>טיפול 4 50% ורמיקוליט</c:v>
                </c:pt>
              </c:strCache>
            </c:strRef>
          </c:tx>
          <c:dLbls>
            <c:dLbl>
              <c:idx val="0"/>
              <c:layout>
                <c:manualLayout>
                  <c:x val="2.3476031103477012E-3"/>
                  <c:y val="0.23167811470374572"/>
                </c:manualLayout>
              </c:layout>
              <c:showVal val="1"/>
            </c:dLbl>
            <c:showVal val="1"/>
          </c:dLbls>
          <c:val>
            <c:numRef>
              <c:f>'[רועי%2520ודביר(1)(1).xlsx]גיליון2'!$R$6</c:f>
              <c:numCache>
                <c:formatCode>General</c:formatCode>
                <c:ptCount val="1"/>
                <c:pt idx="0">
                  <c:v>100</c:v>
                </c:pt>
              </c:numCache>
            </c:numRef>
          </c:val>
        </c:ser>
        <c:ser>
          <c:idx val="4"/>
          <c:order val="4"/>
          <c:tx>
            <c:strRef>
              <c:f>'[רועי%2520ודביר(1)(1).xlsx]גיליון2'!$W$1</c:f>
              <c:strCache>
                <c:ptCount val="1"/>
                <c:pt idx="0">
                  <c:v>בקרה 0% ורמיקוליט</c:v>
                </c:pt>
              </c:strCache>
            </c:strRef>
          </c:tx>
          <c:dLbls>
            <c:dLbl>
              <c:idx val="0"/>
              <c:layout>
                <c:manualLayout>
                  <c:x val="0"/>
                  <c:y val="8.9834515366431736E-2"/>
                </c:manualLayout>
              </c:layout>
              <c:showVal val="1"/>
            </c:dLbl>
            <c:showVal val="1"/>
          </c:dLbls>
          <c:val>
            <c:numRef>
              <c:f>'[רועי%2520ודביר(1)(1).xlsx]גיליון2'!$W$7</c:f>
              <c:numCache>
                <c:formatCode>General</c:formatCode>
                <c:ptCount val="1"/>
                <c:pt idx="0">
                  <c:v>18</c:v>
                </c:pt>
              </c:numCache>
            </c:numRef>
          </c:val>
        </c:ser>
        <c:shape val="box"/>
        <c:axId val="42191872"/>
        <c:axId val="42312832"/>
        <c:axId val="0"/>
      </c:bar3DChart>
      <c:catAx>
        <c:axId val="42191872"/>
        <c:scaling>
          <c:orientation val="minMax"/>
        </c:scaling>
        <c:axPos val="b"/>
        <c:title>
          <c:tx>
            <c:rich>
              <a:bodyPr/>
              <a:lstStyle/>
              <a:p>
                <a:pPr>
                  <a:defRPr/>
                </a:pPr>
                <a:r>
                  <a:rPr lang="he-IL"/>
                  <a:t>אחוזי ורמיקוליט שונים</a:t>
                </a:r>
              </a:p>
            </c:rich>
          </c:tx>
        </c:title>
        <c:tickLblPos val="nextTo"/>
        <c:crossAx val="42312832"/>
        <c:crosses val="autoZero"/>
        <c:auto val="1"/>
        <c:lblAlgn val="ctr"/>
        <c:lblOffset val="100"/>
      </c:catAx>
      <c:valAx>
        <c:axId val="42312832"/>
        <c:scaling>
          <c:orientation val="minMax"/>
        </c:scaling>
        <c:axPos val="l"/>
        <c:majorGridlines/>
        <c:title>
          <c:tx>
            <c:rich>
              <a:bodyPr rot="0" vert="horz"/>
              <a:lstStyle/>
              <a:p>
                <a:pPr>
                  <a:defRPr/>
                </a:pPr>
                <a:r>
                  <a:rPr lang="he-IL"/>
                  <a:t>אחוז נביטה</a:t>
                </a:r>
              </a:p>
            </c:rich>
          </c:tx>
          <c:layout>
            <c:manualLayout>
              <c:xMode val="edge"/>
              <c:yMode val="edge"/>
              <c:x val="0.30104549644692674"/>
              <c:y val="0.15439144897537427"/>
            </c:manualLayout>
          </c:layout>
        </c:title>
        <c:numFmt formatCode="0" sourceLinked="1"/>
        <c:tickLblPos val="nextTo"/>
        <c:crossAx val="42191872"/>
        <c:crosses val="autoZero"/>
        <c:crossBetween val="between"/>
      </c:valAx>
    </c:plotArea>
    <c:legend>
      <c:legendPos val="l"/>
    </c:legend>
    <c:plotVisOnly val="1"/>
  </c:chart>
  <c:spPr>
    <a:solidFill>
      <a:schemeClr val="lt1"/>
    </a:solidFill>
    <a:ln w="25400" cap="flat" cmpd="sng" algn="ctr">
      <a:solidFill>
        <a:schemeClr val="accent1"/>
      </a:solidFill>
      <a:prstDash val="solid"/>
    </a:ln>
    <a:effectLst/>
  </c:spPr>
  <c:txPr>
    <a:bodyPr/>
    <a:lstStyle/>
    <a:p>
      <a:pPr>
        <a:defRPr>
          <a:solidFill>
            <a:schemeClr val="dk1"/>
          </a:solidFill>
          <a:effectLst>
            <a:glow rad="63500">
              <a:schemeClr val="accent2">
                <a:satMod val="175000"/>
                <a:alpha val="40000"/>
              </a:schemeClr>
            </a:glow>
          </a:effectLst>
          <a:latin typeface="+mn-lt"/>
          <a:ea typeface="+mn-ea"/>
          <a:cs typeface="+mn-cs"/>
        </a:defRPr>
      </a:pPr>
      <a:endParaRPr lang="he-I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he-IL"/>
  <c:style val="26"/>
  <c:chart>
    <c:title>
      <c:tx>
        <c:rich>
          <a:bodyPr/>
          <a:lstStyle/>
          <a:p>
            <a:pPr>
              <a:defRPr/>
            </a:pPr>
            <a:r>
              <a:rPr lang="he-IL"/>
              <a:t>אורך נצרון סופי ממוצע בס"מ באחוזי ורמיקוליט שונים </a:t>
            </a:r>
          </a:p>
        </c:rich>
      </c:tx>
    </c:title>
    <c:view3D>
      <c:rotY val="340"/>
      <c:rAngAx val="1"/>
    </c:view3D>
    <c:plotArea>
      <c:layout/>
      <c:bar3DChart>
        <c:barDir val="col"/>
        <c:grouping val="clustered"/>
        <c:ser>
          <c:idx val="0"/>
          <c:order val="0"/>
          <c:tx>
            <c:v>טיפול 1 10% ורמיקוליט</c:v>
          </c:tx>
          <c:dLbls>
            <c:dLbl>
              <c:idx val="0"/>
              <c:layout>
                <c:manualLayout>
                  <c:x val="-3.0040444518519855E-2"/>
                  <c:y val="-7.08236933743841E-2"/>
                </c:manualLayout>
              </c:layout>
              <c:showVal val="1"/>
            </c:dLbl>
            <c:showVal val="1"/>
          </c:dLbls>
          <c:val>
            <c:numRef>
              <c:f>גיליון2!$D$7</c:f>
              <c:numCache>
                <c:formatCode>General</c:formatCode>
                <c:ptCount val="1"/>
                <c:pt idx="0">
                  <c:v>4.3</c:v>
                </c:pt>
              </c:numCache>
            </c:numRef>
          </c:val>
        </c:ser>
        <c:ser>
          <c:idx val="1"/>
          <c:order val="1"/>
          <c:tx>
            <c:v>טיפול 2 205 ורמיקוליט</c:v>
          </c:tx>
          <c:dLbls>
            <c:dLbl>
              <c:idx val="0"/>
              <c:layout>
                <c:manualLayout>
                  <c:x val="-4.1594461641027113E-2"/>
                  <c:y val="-1.2317164065110221E-2"/>
                </c:manualLayout>
              </c:layout>
              <c:showVal val="1"/>
            </c:dLbl>
            <c:showVal val="1"/>
          </c:dLbls>
          <c:val>
            <c:numRef>
              <c:f>גיליון2!$I$7</c:f>
              <c:numCache>
                <c:formatCode>General</c:formatCode>
                <c:ptCount val="1"/>
                <c:pt idx="0">
                  <c:v>7</c:v>
                </c:pt>
              </c:numCache>
            </c:numRef>
          </c:val>
        </c:ser>
        <c:ser>
          <c:idx val="2"/>
          <c:order val="2"/>
          <c:tx>
            <c:v>טיפול 3 30% ורמיקוליט</c:v>
          </c:tx>
          <c:dLbls>
            <c:dLbl>
              <c:idx val="0"/>
              <c:layout>
                <c:manualLayout>
                  <c:x val="-1.155401712250752E-2"/>
                  <c:y val="-4.3110074227885993E-2"/>
                </c:manualLayout>
              </c:layout>
              <c:showVal val="1"/>
            </c:dLbl>
            <c:showVal val="1"/>
          </c:dLbls>
          <c:val>
            <c:numRef>
              <c:f>גיליון2!$N$7</c:f>
              <c:numCache>
                <c:formatCode>General</c:formatCode>
                <c:ptCount val="1"/>
                <c:pt idx="0">
                  <c:v>8.9</c:v>
                </c:pt>
              </c:numCache>
            </c:numRef>
          </c:val>
        </c:ser>
        <c:ser>
          <c:idx val="3"/>
          <c:order val="3"/>
          <c:tx>
            <c:v>טיפול 4 50% ורמיקוליט</c:v>
          </c:tx>
          <c:dLbls>
            <c:dLbl>
              <c:idx val="0"/>
              <c:layout>
                <c:manualLayout>
                  <c:x val="-6.9324102735045124E-3"/>
                  <c:y val="-2.771361914649809E-2"/>
                </c:manualLayout>
              </c:layout>
              <c:showVal val="1"/>
            </c:dLbl>
            <c:showVal val="1"/>
          </c:dLbls>
          <c:val>
            <c:numRef>
              <c:f>גיליון2!$S$7</c:f>
              <c:numCache>
                <c:formatCode>General</c:formatCode>
                <c:ptCount val="1"/>
                <c:pt idx="0">
                  <c:v>9.7000000000000011</c:v>
                </c:pt>
              </c:numCache>
            </c:numRef>
          </c:val>
        </c:ser>
        <c:ser>
          <c:idx val="4"/>
          <c:order val="4"/>
          <c:tx>
            <c:v>בקרה 0% ורמיקוליט</c:v>
          </c:tx>
          <c:val>
            <c:numRef>
              <c:f>גיליון2!$X$7</c:f>
              <c:numCache>
                <c:formatCode>General</c:formatCode>
                <c:ptCount val="1"/>
                <c:pt idx="0">
                  <c:v>0.1</c:v>
                </c:pt>
              </c:numCache>
            </c:numRef>
          </c:val>
        </c:ser>
        <c:shape val="box"/>
        <c:axId val="42473728"/>
        <c:axId val="42995712"/>
        <c:axId val="0"/>
      </c:bar3DChart>
      <c:catAx>
        <c:axId val="42473728"/>
        <c:scaling>
          <c:orientation val="minMax"/>
        </c:scaling>
        <c:delete val="1"/>
        <c:axPos val="b"/>
        <c:tickLblPos val="none"/>
        <c:crossAx val="42995712"/>
        <c:crosses val="autoZero"/>
        <c:auto val="1"/>
        <c:lblAlgn val="ctr"/>
        <c:lblOffset val="100"/>
      </c:catAx>
      <c:valAx>
        <c:axId val="42995712"/>
        <c:scaling>
          <c:orientation val="minMax"/>
        </c:scaling>
        <c:axPos val="l"/>
        <c:majorGridlines/>
        <c:title>
          <c:tx>
            <c:rich>
              <a:bodyPr rot="0" vert="horz"/>
              <a:lstStyle/>
              <a:p>
                <a:pPr>
                  <a:defRPr/>
                </a:pPr>
                <a:r>
                  <a:rPr lang="he-IL"/>
                  <a:t> אורך נצרון בס"מ</a:t>
                </a:r>
              </a:p>
            </c:rich>
          </c:tx>
          <c:layout>
            <c:manualLayout>
              <c:xMode val="edge"/>
              <c:yMode val="edge"/>
              <c:x val="2.6367801132715866E-2"/>
              <c:y val="0.14375093508153924"/>
            </c:manualLayout>
          </c:layout>
        </c:title>
        <c:numFmt formatCode="General" sourceLinked="1"/>
        <c:majorTickMark val="none"/>
        <c:tickLblPos val="nextTo"/>
        <c:crossAx val="42473728"/>
        <c:crosses val="autoZero"/>
        <c:crossBetween val="between"/>
      </c:valAx>
    </c:plotArea>
    <c:legend>
      <c:legendPos val="r"/>
    </c:legend>
    <c:plotVisOnly val="1"/>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defRPr>
      </a:pPr>
      <a:endParaRPr lang="he-IL"/>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a:pPr>
            <a:r>
              <a:rPr lang="he-IL" sz="1400"/>
              <a:t>אורך</a:t>
            </a:r>
            <a:r>
              <a:rPr lang="he-IL" sz="1400" baseline="0"/>
              <a:t> שורשון ממוצע סופי בס"מ- בטיפולים השונים</a:t>
            </a:r>
            <a:endParaRPr lang="he-IL" sz="1400"/>
          </a:p>
        </c:rich>
      </c:tx>
    </c:title>
    <c:view3D>
      <c:rotY val="340"/>
      <c:rAngAx val="1"/>
    </c:view3D>
    <c:sideWall>
      <c:spPr>
        <a:noFill/>
        <a:ln w="25400">
          <a:noFill/>
        </a:ln>
      </c:spPr>
    </c:sideWall>
    <c:backWall>
      <c:spPr>
        <a:noFill/>
        <a:ln w="25400">
          <a:noFill/>
        </a:ln>
      </c:spPr>
    </c:backWall>
    <c:plotArea>
      <c:layout>
        <c:manualLayout>
          <c:layoutTarget val="inner"/>
          <c:xMode val="edge"/>
          <c:yMode val="edge"/>
          <c:x val="1.0178117048346057E-2"/>
          <c:y val="0.19815981335666372"/>
          <c:w val="0.55026647432429721"/>
          <c:h val="0.66072506561680622"/>
        </c:manualLayout>
      </c:layout>
      <c:bar3DChart>
        <c:barDir val="col"/>
        <c:grouping val="clustered"/>
        <c:ser>
          <c:idx val="0"/>
          <c:order val="0"/>
          <c:tx>
            <c:strRef>
              <c:f>גיליון2!$C$1</c:f>
              <c:strCache>
                <c:ptCount val="1"/>
                <c:pt idx="0">
                  <c:v>חומצה גופרתית</c:v>
                </c:pt>
              </c:strCache>
            </c:strRef>
          </c:tx>
          <c:dLbls>
            <c:dLbl>
              <c:idx val="0"/>
              <c:layout>
                <c:manualLayout>
                  <c:x val="-4.9609312806248451E-17"/>
                  <c:y val="-8.6845466155811457E-2"/>
                </c:manualLayout>
              </c:layout>
              <c:showVal val="1"/>
            </c:dLbl>
            <c:showVal val="1"/>
          </c:dLbls>
          <c:val>
            <c:numRef>
              <c:f>גיליון2!$F$6</c:f>
              <c:numCache>
                <c:formatCode>General</c:formatCode>
                <c:ptCount val="1"/>
                <c:pt idx="0">
                  <c:v>11.2</c:v>
                </c:pt>
              </c:numCache>
            </c:numRef>
          </c:val>
        </c:ser>
        <c:ser>
          <c:idx val="1"/>
          <c:order val="1"/>
          <c:tx>
            <c:strRef>
              <c:f>גיליון2!$C$8</c:f>
              <c:strCache>
                <c:ptCount val="1"/>
                <c:pt idx="0">
                  <c:v>זרעים-משויפים</c:v>
                </c:pt>
              </c:strCache>
            </c:strRef>
          </c:tx>
          <c:dLbls>
            <c:dLbl>
              <c:idx val="0"/>
              <c:layout>
                <c:manualLayout>
                  <c:x val="0"/>
                  <c:y val="-0.12260536398467466"/>
                </c:manualLayout>
              </c:layout>
              <c:showVal val="1"/>
            </c:dLbl>
            <c:showVal val="1"/>
          </c:dLbls>
          <c:val>
            <c:numRef>
              <c:f>גיליון2!$F$13</c:f>
              <c:numCache>
                <c:formatCode>General</c:formatCode>
                <c:ptCount val="1"/>
                <c:pt idx="0">
                  <c:v>9.4</c:v>
                </c:pt>
              </c:numCache>
            </c:numRef>
          </c:val>
        </c:ser>
        <c:ser>
          <c:idx val="2"/>
          <c:order val="2"/>
          <c:tx>
            <c:strRef>
              <c:f>גיליון2!$C$15</c:f>
              <c:strCache>
                <c:ptCount val="1"/>
                <c:pt idx="0">
                  <c:v>ללא טיפול</c:v>
                </c:pt>
              </c:strCache>
            </c:strRef>
          </c:tx>
          <c:dLbls>
            <c:showVal val="1"/>
          </c:dLbls>
          <c:val>
            <c:numRef>
              <c:f>גיליון2!$F$20</c:f>
              <c:numCache>
                <c:formatCode>General</c:formatCode>
                <c:ptCount val="1"/>
                <c:pt idx="0">
                  <c:v>14.5</c:v>
                </c:pt>
              </c:numCache>
            </c:numRef>
          </c:val>
        </c:ser>
        <c:ser>
          <c:idx val="3"/>
          <c:order val="3"/>
          <c:tx>
            <c:strRef>
              <c:f>גיליון2!$C$22</c:f>
              <c:strCache>
                <c:ptCount val="1"/>
                <c:pt idx="0">
                  <c:v>חימום ב100 מעלות</c:v>
                </c:pt>
              </c:strCache>
            </c:strRef>
          </c:tx>
          <c:dLbls>
            <c:dLbl>
              <c:idx val="0"/>
              <c:layout>
                <c:manualLayout>
                  <c:x val="1.6235962657285889E-2"/>
                  <c:y val="-4.0868454661558105E-2"/>
                </c:manualLayout>
              </c:layout>
              <c:showVal val="1"/>
            </c:dLbl>
            <c:showVal val="1"/>
          </c:dLbls>
          <c:val>
            <c:numRef>
              <c:f>גיליון2!$F$27</c:f>
              <c:numCache>
                <c:formatCode>0.0</c:formatCode>
                <c:ptCount val="1"/>
                <c:pt idx="0">
                  <c:v>12.825000000000006</c:v>
                </c:pt>
              </c:numCache>
            </c:numRef>
          </c:val>
        </c:ser>
        <c:ser>
          <c:idx val="4"/>
          <c:order val="4"/>
          <c:tx>
            <c:strRef>
              <c:f>גיליון2!$C$29</c:f>
              <c:strCache>
                <c:ptCount val="1"/>
                <c:pt idx="0">
                  <c:v>חימום במיקרוגל</c:v>
                </c:pt>
              </c:strCache>
            </c:strRef>
          </c:tx>
          <c:dLbls>
            <c:dLbl>
              <c:idx val="0"/>
              <c:layout>
                <c:manualLayout>
                  <c:x val="2.7059937762143344E-2"/>
                  <c:y val="-8.1736909323116225E-2"/>
                </c:manualLayout>
              </c:layout>
              <c:showVal val="1"/>
            </c:dLbl>
            <c:showVal val="1"/>
          </c:dLbls>
          <c:val>
            <c:numRef>
              <c:f>גיליון2!$F$34</c:f>
              <c:numCache>
                <c:formatCode>General</c:formatCode>
                <c:ptCount val="1"/>
                <c:pt idx="0">
                  <c:v>8.4</c:v>
                </c:pt>
              </c:numCache>
            </c:numRef>
          </c:val>
        </c:ser>
        <c:shape val="box"/>
        <c:axId val="42515072"/>
        <c:axId val="43041536"/>
        <c:axId val="0"/>
      </c:bar3DChart>
      <c:catAx>
        <c:axId val="42515072"/>
        <c:scaling>
          <c:orientation val="maxMin"/>
        </c:scaling>
        <c:delete val="1"/>
        <c:axPos val="b"/>
        <c:title>
          <c:tx>
            <c:rich>
              <a:bodyPr/>
              <a:lstStyle/>
              <a:p>
                <a:pPr>
                  <a:defRPr/>
                </a:pPr>
                <a:r>
                  <a:rPr lang="he-IL"/>
                  <a:t>טיפולים</a:t>
                </a:r>
              </a:p>
            </c:rich>
          </c:tx>
        </c:title>
        <c:majorTickMark val="none"/>
        <c:tickLblPos val="none"/>
        <c:crossAx val="43041536"/>
        <c:crosses val="autoZero"/>
        <c:auto val="1"/>
        <c:lblAlgn val="ctr"/>
        <c:lblOffset val="100"/>
      </c:catAx>
      <c:valAx>
        <c:axId val="43041536"/>
        <c:scaling>
          <c:orientation val="minMax"/>
        </c:scaling>
        <c:axPos val="r"/>
        <c:majorGridlines/>
        <c:title>
          <c:tx>
            <c:rich>
              <a:bodyPr rot="0" vert="horz"/>
              <a:lstStyle/>
              <a:p>
                <a:pPr>
                  <a:defRPr/>
                </a:pPr>
                <a:r>
                  <a:rPr lang="he-IL"/>
                  <a:t>אורך שורשון ממוצע בס"מ</a:t>
                </a:r>
              </a:p>
            </c:rich>
          </c:tx>
          <c:layout>
            <c:manualLayout>
              <c:xMode val="edge"/>
              <c:yMode val="edge"/>
              <c:x val="0.58349748630223475"/>
              <c:y val="0.52303898794259918"/>
            </c:manualLayout>
          </c:layout>
        </c:title>
        <c:numFmt formatCode="General" sourceLinked="1"/>
        <c:majorTickMark val="none"/>
        <c:tickLblPos val="nextTo"/>
        <c:crossAx val="42515072"/>
        <c:crosses val="autoZero"/>
        <c:crossBetween val="between"/>
      </c:valAx>
    </c:plotArea>
    <c:legend>
      <c:legendPos val="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a:pPr>
            <a:r>
              <a:rPr lang="he-IL"/>
              <a:t>אחוז</a:t>
            </a:r>
            <a:r>
              <a:rPr lang="he-IL" baseline="0"/>
              <a:t> נביטה כעבור </a:t>
            </a:r>
            <a:r>
              <a:rPr lang="en-US" baseline="0"/>
              <a:t>5</a:t>
            </a:r>
            <a:r>
              <a:rPr lang="he-IL" baseline="0"/>
              <a:t> ימים בממוצע </a:t>
            </a:r>
          </a:p>
          <a:p>
            <a:pPr>
              <a:defRPr/>
            </a:pPr>
            <a:r>
              <a:rPr lang="he-IL" baseline="0"/>
              <a:t>בטיפולים השונים</a:t>
            </a:r>
            <a:endParaRPr lang="he-IL"/>
          </a:p>
        </c:rich>
      </c:tx>
      <c:layout>
        <c:manualLayout>
          <c:xMode val="edge"/>
          <c:yMode val="edge"/>
          <c:x val="0.37536087605774443"/>
          <c:y val="3.0967636805931398E-2"/>
        </c:manualLayout>
      </c:layout>
    </c:title>
    <c:view3D>
      <c:rotY val="340"/>
      <c:rAngAx val="1"/>
    </c:view3D>
    <c:plotArea>
      <c:layout/>
      <c:bar3DChart>
        <c:barDir val="col"/>
        <c:grouping val="clustered"/>
        <c:ser>
          <c:idx val="0"/>
          <c:order val="0"/>
          <c:tx>
            <c:strRef>
              <c:f>גיליון2!$C$1</c:f>
              <c:strCache>
                <c:ptCount val="1"/>
                <c:pt idx="0">
                  <c:v>חומצה גופרתית</c:v>
                </c:pt>
              </c:strCache>
            </c:strRef>
          </c:tx>
          <c:spPr>
            <a:blipFill>
              <a:blip xmlns:r="http://schemas.openxmlformats.org/officeDocument/2006/relationships" r:embed="rId1"/>
              <a:stretch>
                <a:fillRect/>
              </a:stretch>
            </a:blipFill>
          </c:spPr>
          <c:dLbls>
            <c:dLbl>
              <c:idx val="0"/>
              <c:layout>
                <c:manualLayout>
                  <c:x val="-4.6933333333333722E-2"/>
                  <c:y val="-0.1495327102803739"/>
                </c:manualLayout>
              </c:layout>
              <c:tx>
                <c:rich>
                  <a:bodyPr/>
                  <a:lstStyle/>
                  <a:p>
                    <a:r>
                      <a:rPr lang="he-IL"/>
                      <a:t>חומצה גופרתית,</a:t>
                    </a:r>
                  </a:p>
                  <a:p>
                    <a:r>
                      <a:rPr lang="he-IL"/>
                      <a:t> 32</a:t>
                    </a:r>
                  </a:p>
                </c:rich>
              </c:tx>
              <c:showVal val="1"/>
              <c:showSerName val="1"/>
            </c:dLbl>
            <c:txPr>
              <a:bodyPr rot="5400000"/>
              <a:lstStyle/>
              <a:p>
                <a:pPr>
                  <a:defRPr/>
                </a:pPr>
                <a:endParaRPr lang="he-IL"/>
              </a:p>
            </c:txPr>
            <c:showVal val="1"/>
            <c:showSerName val="1"/>
          </c:dLbls>
          <c:cat>
            <c:numLit>
              <c:formatCode>General</c:formatCode>
              <c:ptCount val="1"/>
              <c:pt idx="0">
                <c:v>1</c:v>
              </c:pt>
            </c:numLit>
          </c:cat>
          <c:val>
            <c:numRef>
              <c:f>גיליון2!$C$5</c:f>
              <c:numCache>
                <c:formatCode>General</c:formatCode>
                <c:ptCount val="1"/>
                <c:pt idx="0">
                  <c:v>32</c:v>
                </c:pt>
              </c:numCache>
            </c:numRef>
          </c:val>
        </c:ser>
        <c:ser>
          <c:idx val="1"/>
          <c:order val="1"/>
          <c:tx>
            <c:strRef>
              <c:f>גיליון2!$C$8</c:f>
              <c:strCache>
                <c:ptCount val="1"/>
                <c:pt idx="0">
                  <c:v>זרעים-משויפים</c:v>
                </c:pt>
              </c:strCache>
            </c:strRef>
          </c:tx>
          <c:spPr>
            <a:blipFill>
              <a:blip xmlns:r="http://schemas.openxmlformats.org/officeDocument/2006/relationships" r:embed="rId1"/>
              <a:stretch>
                <a:fillRect/>
              </a:stretch>
            </a:blipFill>
          </c:spPr>
          <c:dLbls>
            <c:dLbl>
              <c:idx val="0"/>
              <c:layout>
                <c:manualLayout>
                  <c:x val="-2.7733333333333492E-2"/>
                  <c:y val="-3.4267912772585916E-2"/>
                </c:manualLayout>
              </c:layout>
              <c:showVal val="1"/>
              <c:showSerName val="1"/>
            </c:dLbl>
            <c:txPr>
              <a:bodyPr rot="5400000"/>
              <a:lstStyle/>
              <a:p>
                <a:pPr>
                  <a:defRPr/>
                </a:pPr>
                <a:endParaRPr lang="he-IL"/>
              </a:p>
            </c:txPr>
            <c:showVal val="1"/>
            <c:showSerName val="1"/>
          </c:dLbls>
          <c:cat>
            <c:numLit>
              <c:formatCode>General</c:formatCode>
              <c:ptCount val="1"/>
              <c:pt idx="0">
                <c:v>1</c:v>
              </c:pt>
            </c:numLit>
          </c:cat>
          <c:val>
            <c:numRef>
              <c:f>גיליון2!$C$12</c:f>
              <c:numCache>
                <c:formatCode>General</c:formatCode>
                <c:ptCount val="1"/>
                <c:pt idx="0">
                  <c:v>62</c:v>
                </c:pt>
              </c:numCache>
            </c:numRef>
          </c:val>
        </c:ser>
        <c:ser>
          <c:idx val="2"/>
          <c:order val="2"/>
          <c:tx>
            <c:strRef>
              <c:f>גיליון2!$C$15</c:f>
              <c:strCache>
                <c:ptCount val="1"/>
                <c:pt idx="0">
                  <c:v>ללא טיפול</c:v>
                </c:pt>
              </c:strCache>
            </c:strRef>
          </c:tx>
          <c:spPr>
            <a:blipFill>
              <a:blip xmlns:r="http://schemas.openxmlformats.org/officeDocument/2006/relationships" r:embed="rId1"/>
              <a:stretch>
                <a:fillRect/>
              </a:stretch>
            </a:blipFill>
          </c:spPr>
          <c:dLbls>
            <c:dLbl>
              <c:idx val="0"/>
              <c:layout>
                <c:manualLayout>
                  <c:x val="-2.1333333333333412E-2"/>
                  <c:y val="-0.19626168224299192"/>
                </c:manualLayout>
              </c:layout>
              <c:showVal val="1"/>
              <c:showSerName val="1"/>
            </c:dLbl>
            <c:txPr>
              <a:bodyPr rot="5400000"/>
              <a:lstStyle/>
              <a:p>
                <a:pPr>
                  <a:defRPr/>
                </a:pPr>
                <a:endParaRPr lang="he-IL"/>
              </a:p>
            </c:txPr>
            <c:showVal val="1"/>
            <c:showSerName val="1"/>
          </c:dLbls>
          <c:cat>
            <c:numLit>
              <c:formatCode>General</c:formatCode>
              <c:ptCount val="1"/>
              <c:pt idx="0">
                <c:v>1</c:v>
              </c:pt>
            </c:numLit>
          </c:cat>
          <c:val>
            <c:numRef>
              <c:f>גיליון2!$C$19</c:f>
              <c:numCache>
                <c:formatCode>General</c:formatCode>
                <c:ptCount val="1"/>
                <c:pt idx="0">
                  <c:v>8</c:v>
                </c:pt>
              </c:numCache>
            </c:numRef>
          </c:val>
        </c:ser>
        <c:ser>
          <c:idx val="3"/>
          <c:order val="3"/>
          <c:tx>
            <c:strRef>
              <c:f>גיליון2!$C$22</c:f>
              <c:strCache>
                <c:ptCount val="1"/>
                <c:pt idx="0">
                  <c:v>חימום ב100 מעלות</c:v>
                </c:pt>
              </c:strCache>
            </c:strRef>
          </c:tx>
          <c:spPr>
            <a:blipFill>
              <a:blip xmlns:r="http://schemas.openxmlformats.org/officeDocument/2006/relationships" r:embed="rId1"/>
              <a:stretch>
                <a:fillRect/>
              </a:stretch>
            </a:blipFill>
          </c:spPr>
          <c:dLbls>
            <c:dLbl>
              <c:idx val="0"/>
              <c:layout>
                <c:manualLayout>
                  <c:x val="-2.7733333333333492E-2"/>
                  <c:y val="-8.4112149532710234E-2"/>
                </c:manualLayout>
              </c:layout>
              <c:showVal val="1"/>
              <c:showSerName val="1"/>
            </c:dLbl>
            <c:txPr>
              <a:bodyPr rot="5400000"/>
              <a:lstStyle/>
              <a:p>
                <a:pPr>
                  <a:defRPr/>
                </a:pPr>
                <a:endParaRPr lang="he-IL"/>
              </a:p>
            </c:txPr>
            <c:showVal val="1"/>
            <c:showSerName val="1"/>
          </c:dLbls>
          <c:cat>
            <c:numLit>
              <c:formatCode>General</c:formatCode>
              <c:ptCount val="1"/>
              <c:pt idx="0">
                <c:v>1</c:v>
              </c:pt>
            </c:numLit>
          </c:cat>
          <c:val>
            <c:numRef>
              <c:f>גיליון2!$C$26</c:f>
              <c:numCache>
                <c:formatCode>General</c:formatCode>
                <c:ptCount val="1"/>
                <c:pt idx="0">
                  <c:v>18</c:v>
                </c:pt>
              </c:numCache>
            </c:numRef>
          </c:val>
        </c:ser>
        <c:ser>
          <c:idx val="4"/>
          <c:order val="4"/>
          <c:tx>
            <c:strRef>
              <c:f>גיליון2!$C$29</c:f>
              <c:strCache>
                <c:ptCount val="1"/>
                <c:pt idx="0">
                  <c:v>חימום במיקרוגל</c:v>
                </c:pt>
              </c:strCache>
            </c:strRef>
          </c:tx>
          <c:spPr>
            <a:blipFill>
              <a:blip xmlns:r="http://schemas.openxmlformats.org/officeDocument/2006/relationships" r:embed="rId1"/>
              <a:stretch>
                <a:fillRect/>
              </a:stretch>
            </a:blipFill>
          </c:spPr>
          <c:dLbls>
            <c:dLbl>
              <c:idx val="0"/>
              <c:layout>
                <c:manualLayout>
                  <c:x val="-2.5600000000000095E-2"/>
                  <c:y val="-0.23987563470454037"/>
                </c:manualLayout>
              </c:layout>
              <c:showVal val="1"/>
              <c:showSerName val="1"/>
            </c:dLbl>
            <c:txPr>
              <a:bodyPr rot="5400000"/>
              <a:lstStyle/>
              <a:p>
                <a:pPr>
                  <a:defRPr/>
                </a:pPr>
                <a:endParaRPr lang="he-IL"/>
              </a:p>
            </c:txPr>
            <c:showVal val="1"/>
            <c:showSerName val="1"/>
          </c:dLbls>
          <c:cat>
            <c:numLit>
              <c:formatCode>General</c:formatCode>
              <c:ptCount val="1"/>
              <c:pt idx="0">
                <c:v>1</c:v>
              </c:pt>
            </c:numLit>
          </c:cat>
          <c:val>
            <c:numRef>
              <c:f>גיליון2!$C$33</c:f>
              <c:numCache>
                <c:formatCode>General</c:formatCode>
                <c:ptCount val="1"/>
                <c:pt idx="0">
                  <c:v>2</c:v>
                </c:pt>
              </c:numCache>
            </c:numRef>
          </c:val>
        </c:ser>
        <c:gapWidth val="55"/>
        <c:gapDepth val="90"/>
        <c:shape val="box"/>
        <c:axId val="43466112"/>
        <c:axId val="43492864"/>
        <c:axId val="0"/>
      </c:bar3DChart>
      <c:catAx>
        <c:axId val="43466112"/>
        <c:scaling>
          <c:orientation val="minMax"/>
        </c:scaling>
        <c:delete val="1"/>
        <c:axPos val="b"/>
        <c:title>
          <c:tx>
            <c:rich>
              <a:bodyPr/>
              <a:lstStyle/>
              <a:p>
                <a:pPr>
                  <a:defRPr/>
                </a:pPr>
                <a:r>
                  <a:rPr lang="he-IL"/>
                  <a:t>טיפולים</a:t>
                </a:r>
              </a:p>
            </c:rich>
          </c:tx>
        </c:title>
        <c:numFmt formatCode="#,##0" sourceLinked="0"/>
        <c:tickLblPos val="none"/>
        <c:crossAx val="43492864"/>
        <c:crosses val="autoZero"/>
        <c:auto val="1"/>
        <c:lblAlgn val="ctr"/>
        <c:lblOffset val="100"/>
      </c:catAx>
      <c:valAx>
        <c:axId val="43492864"/>
        <c:scaling>
          <c:orientation val="minMax"/>
        </c:scaling>
        <c:axPos val="l"/>
        <c:majorGridlines/>
        <c:title>
          <c:tx>
            <c:rich>
              <a:bodyPr rot="0" vert="horz"/>
              <a:lstStyle/>
              <a:p>
                <a:pPr>
                  <a:defRPr/>
                </a:pPr>
                <a:r>
                  <a:rPr lang="he-IL"/>
                  <a:t>% נביטה</a:t>
                </a:r>
              </a:p>
            </c:rich>
          </c:tx>
        </c:title>
        <c:numFmt formatCode="General" sourceLinked="1"/>
        <c:majorTickMark val="none"/>
        <c:tickLblPos val="nextTo"/>
        <c:crossAx val="43466112"/>
        <c:crosses val="autoZero"/>
        <c:crossBetween val="between"/>
      </c:valAx>
    </c:plotArea>
    <c:legend>
      <c:legendPos val="r"/>
      <c:layout>
        <c:manualLayout>
          <c:xMode val="edge"/>
          <c:yMode val="edge"/>
          <c:x val="0.73382517585301865"/>
          <c:y val="0.26506365442637175"/>
          <c:w val="0.25337482414698181"/>
          <c:h val="0.46987269114725694"/>
        </c:manualLayout>
      </c:layout>
    </c:legend>
    <c:plotVisOnly val="1"/>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a:pPr>
            <a:r>
              <a:rPr lang="he-IL"/>
              <a:t>אחוזי</a:t>
            </a:r>
            <a:r>
              <a:rPr lang="he-IL" baseline="0"/>
              <a:t> נביטה ממוצעים בהשפעת אורכי גל שונים בזרעי תלתן</a:t>
            </a:r>
            <a:endParaRPr lang="he-IL"/>
          </a:p>
        </c:rich>
      </c:tx>
    </c:title>
    <c:view3D>
      <c:rotY val="340"/>
      <c:rAngAx val="1"/>
    </c:view3D>
    <c:plotArea>
      <c:layout>
        <c:manualLayout>
          <c:layoutTarget val="inner"/>
          <c:xMode val="edge"/>
          <c:yMode val="edge"/>
          <c:x val="0.1150892088379069"/>
          <c:y val="0.17121810313759186"/>
          <c:w val="0.71907620796763327"/>
          <c:h val="0.6285311117192941"/>
        </c:manualLayout>
      </c:layout>
      <c:bar3DChart>
        <c:barDir val="col"/>
        <c:grouping val="clustered"/>
        <c:ser>
          <c:idx val="0"/>
          <c:order val="0"/>
          <c:tx>
            <c:v>אור כחול</c:v>
          </c:tx>
          <c:val>
            <c:numRef>
              <c:f>גיליון7!$S$4</c:f>
              <c:numCache>
                <c:formatCode>General</c:formatCode>
                <c:ptCount val="1"/>
                <c:pt idx="0">
                  <c:v>0</c:v>
                </c:pt>
              </c:numCache>
            </c:numRef>
          </c:val>
        </c:ser>
        <c:ser>
          <c:idx val="1"/>
          <c:order val="1"/>
          <c:tx>
            <c:v>אדום</c:v>
          </c:tx>
          <c:val>
            <c:numRef>
              <c:f>גיליון7!$G$4</c:f>
              <c:numCache>
                <c:formatCode>General</c:formatCode>
                <c:ptCount val="1"/>
                <c:pt idx="0">
                  <c:v>35</c:v>
                </c:pt>
              </c:numCache>
            </c:numRef>
          </c:val>
        </c:ser>
        <c:ser>
          <c:idx val="2"/>
          <c:order val="2"/>
          <c:tx>
            <c:v>אור לבן</c:v>
          </c:tx>
          <c:spPr>
            <a:solidFill>
              <a:schemeClr val="accent5">
                <a:lumMod val="20000"/>
                <a:lumOff val="80000"/>
              </a:schemeClr>
            </a:solidFill>
          </c:spPr>
          <c:val>
            <c:numRef>
              <c:f>גיליון7!$AE$4</c:f>
              <c:numCache>
                <c:formatCode>0.0</c:formatCode>
                <c:ptCount val="1"/>
                <c:pt idx="0">
                  <c:v>12.5</c:v>
                </c:pt>
              </c:numCache>
            </c:numRef>
          </c:val>
        </c:ser>
        <c:shape val="box"/>
        <c:axId val="43629184"/>
        <c:axId val="43643648"/>
        <c:axId val="0"/>
      </c:bar3DChart>
      <c:catAx>
        <c:axId val="43629184"/>
        <c:scaling>
          <c:orientation val="maxMin"/>
        </c:scaling>
        <c:axPos val="b"/>
        <c:title>
          <c:tx>
            <c:rich>
              <a:bodyPr/>
              <a:lstStyle/>
              <a:p>
                <a:pPr>
                  <a:defRPr/>
                </a:pPr>
                <a:r>
                  <a:rPr lang="he-IL"/>
                  <a:t>אורכי גל</a:t>
                </a:r>
              </a:p>
            </c:rich>
          </c:tx>
        </c:title>
        <c:tickLblPos val="nextTo"/>
        <c:crossAx val="43643648"/>
        <c:crosses val="autoZero"/>
        <c:auto val="1"/>
        <c:lblAlgn val="ctr"/>
        <c:lblOffset val="100"/>
      </c:catAx>
      <c:valAx>
        <c:axId val="43643648"/>
        <c:scaling>
          <c:orientation val="minMax"/>
        </c:scaling>
        <c:axPos val="r"/>
        <c:majorGridlines/>
        <c:title>
          <c:tx>
            <c:rich>
              <a:bodyPr rot="0" vert="horz"/>
              <a:lstStyle/>
              <a:p>
                <a:pPr>
                  <a:defRPr/>
                </a:pPr>
                <a:r>
                  <a:rPr lang="he-IL"/>
                  <a:t>אחוז נביטה</a:t>
                </a:r>
              </a:p>
            </c:rich>
          </c:tx>
        </c:title>
        <c:numFmt formatCode="General" sourceLinked="1"/>
        <c:tickLblPos val="nextTo"/>
        <c:crossAx val="43629184"/>
        <c:crosses val="autoZero"/>
        <c:crossBetween val="between"/>
      </c:valAx>
    </c:plotArea>
    <c:legend>
      <c:legendPos val="l"/>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a:pPr>
            <a:r>
              <a:rPr lang="he-IL"/>
              <a:t>אחוזי</a:t>
            </a:r>
            <a:r>
              <a:rPr lang="he-IL" baseline="0"/>
              <a:t> נביטה ממוצעים בהשפעת אורכי גל שונים בזרעי חיטה</a:t>
            </a:r>
            <a:endParaRPr lang="he-IL"/>
          </a:p>
        </c:rich>
      </c:tx>
    </c:title>
    <c:view3D>
      <c:rotY val="340"/>
      <c:rAngAx val="1"/>
    </c:view3D>
    <c:plotArea>
      <c:layout/>
      <c:bar3DChart>
        <c:barDir val="col"/>
        <c:grouping val="clustered"/>
        <c:ser>
          <c:idx val="0"/>
          <c:order val="0"/>
          <c:tx>
            <c:v>אור כחול</c:v>
          </c:tx>
          <c:val>
            <c:numRef>
              <c:f>גיליון7!$M$4</c:f>
              <c:numCache>
                <c:formatCode>General</c:formatCode>
                <c:ptCount val="1"/>
                <c:pt idx="0">
                  <c:v>16</c:v>
                </c:pt>
              </c:numCache>
            </c:numRef>
          </c:val>
        </c:ser>
        <c:ser>
          <c:idx val="1"/>
          <c:order val="1"/>
          <c:tx>
            <c:v>אור אדום</c:v>
          </c:tx>
          <c:val>
            <c:numRef>
              <c:f>גיליון7!$A$4</c:f>
              <c:numCache>
                <c:formatCode>General</c:formatCode>
                <c:ptCount val="1"/>
                <c:pt idx="0">
                  <c:v>10</c:v>
                </c:pt>
              </c:numCache>
            </c:numRef>
          </c:val>
        </c:ser>
        <c:ser>
          <c:idx val="2"/>
          <c:order val="2"/>
          <c:tx>
            <c:v>אור לבן</c:v>
          </c:tx>
          <c:spPr>
            <a:solidFill>
              <a:schemeClr val="accent5">
                <a:lumMod val="20000"/>
                <a:lumOff val="80000"/>
              </a:schemeClr>
            </a:solidFill>
          </c:spPr>
          <c:val>
            <c:numRef>
              <c:f>גיליון7!$Y$4</c:f>
              <c:numCache>
                <c:formatCode>General</c:formatCode>
                <c:ptCount val="1"/>
                <c:pt idx="0">
                  <c:v>64</c:v>
                </c:pt>
              </c:numCache>
            </c:numRef>
          </c:val>
        </c:ser>
        <c:shape val="box"/>
        <c:axId val="44239488"/>
        <c:axId val="44311296"/>
        <c:axId val="0"/>
      </c:bar3DChart>
      <c:catAx>
        <c:axId val="44239488"/>
        <c:scaling>
          <c:orientation val="maxMin"/>
        </c:scaling>
        <c:axPos val="b"/>
        <c:title>
          <c:tx>
            <c:rich>
              <a:bodyPr/>
              <a:lstStyle/>
              <a:p>
                <a:pPr>
                  <a:defRPr/>
                </a:pPr>
                <a:r>
                  <a:rPr lang="he-IL"/>
                  <a:t>אורכי גל</a:t>
                </a:r>
              </a:p>
            </c:rich>
          </c:tx>
        </c:title>
        <c:tickLblPos val="nextTo"/>
        <c:crossAx val="44311296"/>
        <c:crosses val="autoZero"/>
        <c:auto val="1"/>
        <c:lblAlgn val="ctr"/>
        <c:lblOffset val="100"/>
      </c:catAx>
      <c:valAx>
        <c:axId val="44311296"/>
        <c:scaling>
          <c:orientation val="minMax"/>
        </c:scaling>
        <c:axPos val="r"/>
        <c:majorGridlines/>
        <c:title>
          <c:tx>
            <c:rich>
              <a:bodyPr rot="0" vert="horz"/>
              <a:lstStyle/>
              <a:p>
                <a:pPr>
                  <a:defRPr/>
                </a:pPr>
                <a:r>
                  <a:rPr lang="he-IL"/>
                  <a:t>אורך בס"מ</a:t>
                </a:r>
              </a:p>
            </c:rich>
          </c:tx>
        </c:title>
        <c:numFmt formatCode="General" sourceLinked="1"/>
        <c:tickLblPos val="nextTo"/>
        <c:crossAx val="44239488"/>
        <c:crosses val="autoZero"/>
        <c:crossBetween val="between"/>
      </c:valAx>
    </c:plotArea>
    <c:legend>
      <c:legendPos val="l"/>
    </c:legend>
    <c:plotVisOnly val="1"/>
  </c:chart>
  <c:externalData r:id="rId1"/>
</c:chartSpac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0.33907</cdr:x>
      <cdr:y>0.92389</cdr:y>
    </cdr:from>
    <cdr:to>
      <cdr:x>0.58037</cdr:x>
      <cdr:y>0.99945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88835" y="6385145"/>
          <a:ext cx="1273012" cy="522207"/>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FAC0A28E-A15F-4FB0-875C-63F1D6407980}" type="datetimeFigureOut">
              <a:rPr lang="he-IL"/>
              <a:pPr>
                <a:defRPr/>
              </a:pPr>
              <a:t>ג'/שבט/תשע"ב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1643833-1C57-412A-B046-AF42FEBA16D5}"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F4A48F1C-DACB-4F20-A857-A3E0DF847653}" type="datetimeFigureOut">
              <a:rPr lang="he-IL"/>
              <a:pPr>
                <a:defRPr/>
              </a:pPr>
              <a:t>ג'/שבט/תשע"ב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6227B4E-71E1-4162-BEAC-F8470025AA3B}"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8792B556-F7A6-40DA-8703-1111CFAA8987}" type="datetimeFigureOut">
              <a:rPr lang="he-IL"/>
              <a:pPr>
                <a:defRPr/>
              </a:pPr>
              <a:t>ג'/שבט/תשע"ב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5A52FCD5-C879-45E3-87CC-1FA676F6FBA0}"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CDE103CE-8B05-42A2-91DC-9E9890805BE1}" type="datetimeFigureOut">
              <a:rPr lang="he-IL"/>
              <a:pPr>
                <a:defRPr/>
              </a:pPr>
              <a:t>ג'/שבט/תשע"ב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5F6BC91-C359-481C-8B59-9FF535A61C1B}"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22494732-B97A-4D48-9363-49DE078BBE50}" type="datetimeFigureOut">
              <a:rPr lang="he-IL"/>
              <a:pPr>
                <a:defRPr/>
              </a:pPr>
              <a:t>ג'/שבט/תשע"ב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933FC71A-B773-4C9B-90CF-12A25F3C4F55}"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AB01C038-8507-4534-96A7-9AA4119D4C0B}" type="datetimeFigureOut">
              <a:rPr lang="he-IL"/>
              <a:pPr>
                <a:defRPr/>
              </a:pPr>
              <a:t>ג'/שבט/תשע"ב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D06436FD-50A6-4F65-8583-2F52DD32D6D3}"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F495D676-4D19-4574-AB41-21256803ADCE}" type="datetimeFigureOut">
              <a:rPr lang="he-IL"/>
              <a:pPr>
                <a:defRPr/>
              </a:pPr>
              <a:t>ג'/שבט/תשע"ב</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18B6A3CA-EB07-4FFA-AC60-62909EC6F314}"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2EA3AD5F-3337-4348-99A3-D938683F1615}" type="datetimeFigureOut">
              <a:rPr lang="he-IL"/>
              <a:pPr>
                <a:defRPr/>
              </a:pPr>
              <a:t>ג'/שבט/תשע"ב</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DE59A213-5FA0-4B35-B000-7E7E9C0F238D}"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16BC80B9-B496-4DDB-9500-A3F397E5245B}" type="datetimeFigureOut">
              <a:rPr lang="he-IL"/>
              <a:pPr>
                <a:defRPr/>
              </a:pPr>
              <a:t>ג'/שבט/תשע"ב</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444BA3A3-9CFF-4F08-ABBB-7888AC30C83B}"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BFE48468-61D2-41E1-B75D-D20E8DBC33E8}" type="datetimeFigureOut">
              <a:rPr lang="he-IL"/>
              <a:pPr>
                <a:defRPr/>
              </a:pPr>
              <a:t>ג'/שבט/תשע"ב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CD662147-F065-46CD-A601-12B471888D1C}"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A54414CD-1158-4B5E-A569-D3078C6E85D8}" type="datetimeFigureOut">
              <a:rPr lang="he-IL"/>
              <a:pPr>
                <a:defRPr/>
              </a:pPr>
              <a:t>ג'/שבט/תשע"ב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A3DBA58C-EF9D-4D00-9A3D-5827D5C2196C}"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A2D25A6-D745-4852-A624-4848D1219C55}" type="datetimeFigureOut">
              <a:rPr lang="he-IL"/>
              <a:pPr>
                <a:defRPr/>
              </a:pPr>
              <a:t>ג'/שבט/תשע"ב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D77233F-FC85-4873-885D-0EB58B629970}"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he.wikipedia.org/wiki/%D7%9E%D7%99_%D7%99%D7%9D" TargetMode="External"/><Relationship Id="rId2" Type="http://schemas.openxmlformats.org/officeDocument/2006/relationships/hyperlink" Target="http://he.wikipedia.org/wiki/%D7%9E%D7%99%D7%9D_%D7%9E%D7%AA%D7%95%D7%A7%D7%99%D7%9D" TargetMode="External"/><Relationship Id="rId1" Type="http://schemas.openxmlformats.org/officeDocument/2006/relationships/slideLayout" Target="../slideLayouts/slideLayout2.xml"/><Relationship Id="rId4" Type="http://schemas.openxmlformats.org/officeDocument/2006/relationships/hyperlink" Target="http://he.wikipedia.org/w/index.php?title=%D7%9E%D7%99_%D7%9E%D7%9C%D7%97&amp;action=edit&amp;redlink=1"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כותרת 1"/>
          <p:cNvSpPr>
            <a:spLocks noGrp="1"/>
          </p:cNvSpPr>
          <p:nvPr>
            <p:ph type="ctrTitle"/>
          </p:nvPr>
        </p:nvSpPr>
        <p:spPr>
          <a:xfrm>
            <a:off x="827088" y="333375"/>
            <a:ext cx="7772400" cy="1470025"/>
          </a:xfrm>
        </p:spPr>
        <p:txBody>
          <a:bodyPr/>
          <a:lstStyle/>
          <a:p>
            <a:r>
              <a:rPr lang="he-IL" smtClean="0"/>
              <a:t>הצעות לנושאי ביוחקר</a:t>
            </a:r>
          </a:p>
        </p:txBody>
      </p:sp>
      <p:sp>
        <p:nvSpPr>
          <p:cNvPr id="3" name="כותרת משנה 2"/>
          <p:cNvSpPr>
            <a:spLocks noGrp="1"/>
          </p:cNvSpPr>
          <p:nvPr>
            <p:ph type="subTitle" idx="1"/>
          </p:nvPr>
        </p:nvSpPr>
        <p:spPr>
          <a:xfrm>
            <a:off x="1371600" y="1557338"/>
            <a:ext cx="6400800" cy="4081462"/>
          </a:xfrm>
        </p:spPr>
        <p:txBody>
          <a:bodyPr rtlCol="1">
            <a:normAutofit/>
          </a:bodyPr>
          <a:lstStyle/>
          <a:p>
            <a:pPr fontAlgn="auto">
              <a:spcAft>
                <a:spcPts val="0"/>
              </a:spcAft>
              <a:buFont typeface="Arial" pitchFamily="34" charset="0"/>
              <a:buNone/>
              <a:defRPr/>
            </a:pPr>
            <a:r>
              <a:rPr lang="he-IL" dirty="0" smtClean="0"/>
              <a:t>                         נביטה</a:t>
            </a:r>
            <a:endParaRPr lang="he-IL" dirty="0"/>
          </a:p>
        </p:txBody>
      </p:sp>
      <p:pic>
        <p:nvPicPr>
          <p:cNvPr id="13315" name="Picture 2" descr="http://www.edugal.org.il/hokrim/library/pics/ma113b.jpg"/>
          <p:cNvPicPr>
            <a:picLocks noChangeAspect="1" noChangeArrowheads="1"/>
          </p:cNvPicPr>
          <p:nvPr/>
        </p:nvPicPr>
        <p:blipFill>
          <a:blip r:embed="rId2"/>
          <a:srcRect/>
          <a:stretch>
            <a:fillRect/>
          </a:stretch>
        </p:blipFill>
        <p:spPr bwMode="auto">
          <a:xfrm>
            <a:off x="5292725" y="2924175"/>
            <a:ext cx="1981200"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2339752" y="0"/>
            <a:ext cx="5544615" cy="352839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3" name="טבלה 2"/>
          <p:cNvGraphicFramePr>
            <a:graphicFrameLocks noGrp="1"/>
          </p:cNvGraphicFramePr>
          <p:nvPr/>
        </p:nvGraphicFramePr>
        <p:xfrm>
          <a:off x="1331913" y="3789363"/>
          <a:ext cx="6851650" cy="2560637"/>
        </p:xfrm>
        <a:graphic>
          <a:graphicData uri="http://schemas.openxmlformats.org/drawingml/2006/table">
            <a:tbl>
              <a:tblPr rtl="1"/>
              <a:tblGrid>
                <a:gridCol w="2547854"/>
                <a:gridCol w="4303776"/>
              </a:tblGrid>
              <a:tr h="0">
                <a:tc>
                  <a:txBody>
                    <a:bodyPr/>
                    <a:lstStyle/>
                    <a:p>
                      <a:pPr algn="r" rtl="1">
                        <a:lnSpc>
                          <a:spcPct val="150000"/>
                        </a:lnSpc>
                        <a:spcAft>
                          <a:spcPts val="0"/>
                        </a:spcAft>
                      </a:pPr>
                      <a:r>
                        <a:rPr lang="he-IL" sz="1600" b="1" dirty="0">
                          <a:latin typeface="Calibri"/>
                          <a:ea typeface="Calibri"/>
                          <a:cs typeface="Arial"/>
                        </a:rPr>
                        <a:t>השערה + בסיס ביולוגי להשערה (בקצרה)</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he-IL" sz="1600" b="1" dirty="0">
                          <a:solidFill>
                            <a:srgbClr val="000000"/>
                          </a:solidFill>
                          <a:latin typeface="Calibri"/>
                          <a:ea typeface="Calibri"/>
                          <a:cs typeface="Arial"/>
                        </a:rPr>
                        <a:t>השלב הראשון של הנביטה הוא תהליך של ספיחת מים</a:t>
                      </a:r>
                      <a:r>
                        <a:rPr lang="he-IL" sz="1600" b="1" dirty="0">
                          <a:latin typeface="Calibri"/>
                          <a:ea typeface="Calibri"/>
                          <a:cs typeface="Arial"/>
                        </a:rPr>
                        <a:t> בזרע באוסמוזה.</a:t>
                      </a:r>
                      <a:r>
                        <a:rPr lang="he-IL" sz="1600" b="1" dirty="0">
                          <a:solidFill>
                            <a:srgbClr val="000000"/>
                          </a:solidFill>
                          <a:latin typeface="Calibri"/>
                          <a:ea typeface="Calibri"/>
                          <a:cs typeface="Arial"/>
                        </a:rPr>
                        <a:t> נפחו הולך וגדל. זהו תהליך התפיחה. התפיחה סודקת את קליפת הזרע, ומפנה מקום בקרקע </a:t>
                      </a:r>
                      <a:r>
                        <a:rPr lang="he-IL" sz="1600" b="1" dirty="0" err="1">
                          <a:solidFill>
                            <a:srgbClr val="000000"/>
                          </a:solidFill>
                          <a:latin typeface="Calibri"/>
                          <a:ea typeface="Calibri"/>
                          <a:cs typeface="Arial"/>
                        </a:rPr>
                        <a:t>לשורשון</a:t>
                      </a:r>
                      <a:r>
                        <a:rPr lang="he-IL" sz="1600" b="1" dirty="0">
                          <a:solidFill>
                            <a:srgbClr val="000000"/>
                          </a:solidFill>
                          <a:latin typeface="Calibri"/>
                          <a:ea typeface="Calibri"/>
                          <a:cs typeface="Arial"/>
                        </a:rPr>
                        <a:t> הנובט. .</a:t>
                      </a:r>
                      <a:r>
                        <a:rPr lang="he-IL" sz="1600" b="1" dirty="0">
                          <a:latin typeface="Calibri"/>
                          <a:ea typeface="Calibri"/>
                          <a:cs typeface="Arial"/>
                        </a:rPr>
                        <a:t> ככל ש% האוורור בקרקע יהיה גדול יותר ספיחת המים בקרקע טובה יותר וכמות החמצן שמצוי בקרקע  הנצרך בנשימה התאית בזרע .</a:t>
                      </a:r>
                      <a:r>
                        <a:rPr lang="he-IL" sz="1600" b="1" u="sng" dirty="0">
                          <a:latin typeface="Calibri"/>
                          <a:ea typeface="Calibri"/>
                          <a:cs typeface="Arial"/>
                        </a:rPr>
                        <a:t>מצע </a:t>
                      </a:r>
                      <a:r>
                        <a:rPr lang="he-IL" sz="1600" b="1" u="sng" dirty="0" err="1">
                          <a:latin typeface="Calibri"/>
                          <a:ea typeface="Calibri"/>
                          <a:cs typeface="Arial"/>
                        </a:rPr>
                        <a:t>הורמיקוליט</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1"/>
          <p:cNvGraphicFramePr/>
          <p:nvPr/>
        </p:nvGraphicFramePr>
        <p:xfrm>
          <a:off x="1841426" y="307237"/>
          <a:ext cx="6186958" cy="24736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3"/>
          <p:cNvGraphicFramePr/>
          <p:nvPr/>
        </p:nvGraphicFramePr>
        <p:xfrm>
          <a:off x="1547664" y="3356991"/>
          <a:ext cx="6480720" cy="273630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68313" y="200025"/>
            <a:ext cx="7920037" cy="6986588"/>
          </a:xfrm>
          <a:prstGeom prst="rect">
            <a:avLst/>
          </a:prstGeom>
          <a:noFill/>
          <a:ln w="9525">
            <a:noFill/>
            <a:miter lim="800000"/>
            <a:headEnd/>
            <a:tailEnd/>
          </a:ln>
        </p:spPr>
        <p:txBody>
          <a:bodyPr anchor="ctr">
            <a:spAutoFit/>
          </a:bodyPr>
          <a:lstStyle/>
          <a:p>
            <a:pPr algn="ctr"/>
            <a:r>
              <a:rPr lang="he-IL" sz="3200">
                <a:solidFill>
                  <a:srgbClr val="FF0000"/>
                </a:solidFill>
                <a:latin typeface="Calibri" pitchFamily="34" charset="0"/>
                <a:ea typeface="Calibri" pitchFamily="34" charset="0"/>
                <a:cs typeface="David" pitchFamily="2" charset="-79"/>
              </a:rPr>
              <a:t>4.מה קשר בין סוג הטיפול בקליפת זרעי תורמוס ההרים לבין שיעור הנביטה והתפתחות הנצרון?</a:t>
            </a:r>
            <a:endParaRPr lang="he-IL" sz="3200">
              <a:latin typeface="Calibri" pitchFamily="34" charset="0"/>
              <a:ea typeface="Calibri" pitchFamily="34" charset="0"/>
              <a:cs typeface="David" pitchFamily="2" charset="-79"/>
            </a:endParaRPr>
          </a:p>
          <a:p>
            <a:pPr algn="ctr"/>
            <a:r>
              <a:rPr lang="he-IL" sz="3200" b="1">
                <a:solidFill>
                  <a:srgbClr val="FF0000"/>
                </a:solidFill>
                <a:latin typeface="Calibri" pitchFamily="34" charset="0"/>
                <a:ea typeface="Calibri" pitchFamily="34" charset="0"/>
                <a:cs typeface="David" pitchFamily="2" charset="-79"/>
              </a:rPr>
              <a:t>המשתנים התלויים הם</a:t>
            </a:r>
            <a:r>
              <a:rPr lang="he-IL" sz="3200">
                <a:latin typeface="Calibri" pitchFamily="34" charset="0"/>
                <a:ea typeface="Calibri" pitchFamily="34" charset="0"/>
                <a:cs typeface="David" pitchFamily="2" charset="-79"/>
              </a:rPr>
              <a:t>: אחוז הנביטה וקצב התפתחות הנבט שנמדד ע"י התפתחות אורך השורשון ואורך הניצרון .</a:t>
            </a:r>
          </a:p>
          <a:p>
            <a:r>
              <a:rPr lang="he-IL" sz="3200" b="1">
                <a:solidFill>
                  <a:srgbClr val="FF0000"/>
                </a:solidFill>
                <a:latin typeface="Calibri" pitchFamily="34" charset="0"/>
                <a:ea typeface="Calibri" pitchFamily="34" charset="0"/>
                <a:cs typeface="David" pitchFamily="2" charset="-79"/>
              </a:rPr>
              <a:t>המשתנים הבלתי תלויים שלנו הם:</a:t>
            </a:r>
            <a:r>
              <a:rPr lang="he-IL" sz="3200">
                <a:solidFill>
                  <a:srgbClr val="FF0000"/>
                </a:solidFill>
                <a:latin typeface="Calibri" pitchFamily="34" charset="0"/>
                <a:ea typeface="Calibri" pitchFamily="34" charset="0"/>
                <a:cs typeface="David" pitchFamily="2" charset="-79"/>
              </a:rPr>
              <a:t> </a:t>
            </a:r>
            <a:r>
              <a:rPr lang="he-IL" sz="3200">
                <a:latin typeface="Calibri" pitchFamily="34" charset="0"/>
                <a:ea typeface="Calibri" pitchFamily="34" charset="0"/>
                <a:cs typeface="David" pitchFamily="2" charset="-79"/>
              </a:rPr>
              <a:t>היו הטיפולים שהסירו את הקליפה. </a:t>
            </a:r>
            <a:endParaRPr lang="en-US" sz="3200">
              <a:latin typeface="Calibri" pitchFamily="34" charset="0"/>
              <a:ea typeface="Calibri" pitchFamily="34" charset="0"/>
              <a:cs typeface="David" pitchFamily="2" charset="-79"/>
            </a:endParaRPr>
          </a:p>
          <a:p>
            <a:r>
              <a:rPr lang="he-IL" sz="3200">
                <a:latin typeface="Calibri" pitchFamily="34" charset="0"/>
                <a:ea typeface="Calibri" pitchFamily="34" charset="0"/>
                <a:cs typeface="David" pitchFamily="2" charset="-79"/>
              </a:rPr>
              <a:t>א. על ידי שיוף.</a:t>
            </a:r>
          </a:p>
          <a:p>
            <a:r>
              <a:rPr lang="he-IL" sz="3200">
                <a:latin typeface="Calibri" pitchFamily="34" charset="0"/>
                <a:ea typeface="Calibri" pitchFamily="34" charset="0"/>
                <a:cs typeface="David" pitchFamily="2" charset="-79"/>
              </a:rPr>
              <a:t>ב.השריית הזרעים בחומצה גופרתית 1/4 מדוללת</a:t>
            </a:r>
          </a:p>
          <a:p>
            <a:r>
              <a:rPr lang="en-US" sz="3200">
                <a:latin typeface="Calibri" pitchFamily="34" charset="0"/>
                <a:ea typeface="Calibri" pitchFamily="34" charset="0"/>
                <a:cs typeface="David" pitchFamily="2" charset="-79"/>
              </a:rPr>
              <a:t> </a:t>
            </a:r>
            <a:r>
              <a:rPr lang="he-IL" sz="3200">
                <a:latin typeface="Calibri" pitchFamily="34" charset="0"/>
                <a:ea typeface="Calibri" pitchFamily="34" charset="0"/>
                <a:cs typeface="David" pitchFamily="2" charset="-79"/>
              </a:rPr>
              <a:t>ג:חימום במיקרוגל למשך חצי דקה</a:t>
            </a:r>
          </a:p>
          <a:p>
            <a:r>
              <a:rPr lang="he-IL" sz="3200">
                <a:latin typeface="Calibri" pitchFamily="34" charset="0"/>
                <a:ea typeface="Calibri" pitchFamily="34" charset="0"/>
                <a:cs typeface="David" pitchFamily="2" charset="-79"/>
              </a:rPr>
              <a:t>ד:הכנסת זרעים למים חמים בחום של 100 מעלות למשך דקה</a:t>
            </a:r>
          </a:p>
          <a:p>
            <a:r>
              <a:rPr lang="he-IL" sz="3200">
                <a:latin typeface="Calibri" pitchFamily="34" charset="0"/>
                <a:ea typeface="Calibri" pitchFamily="34" charset="0"/>
                <a:cs typeface="David" pitchFamily="2" charset="-79"/>
              </a:rPr>
              <a:t>ה. ללא טיפול</a:t>
            </a:r>
          </a:p>
          <a:p>
            <a:endParaRPr lang="he-IL" sz="3200">
              <a:ea typeface="Calibri" pitchFamily="34" charset="0"/>
              <a:cs typeface="David" pitchFamily="2"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187450" y="1554163"/>
            <a:ext cx="7056438" cy="3416300"/>
          </a:xfrm>
          <a:prstGeom prst="rect">
            <a:avLst/>
          </a:prstGeom>
          <a:noFill/>
          <a:ln w="9525">
            <a:noFill/>
            <a:miter lim="800000"/>
            <a:headEnd/>
            <a:tailEnd/>
          </a:ln>
        </p:spPr>
        <p:txBody>
          <a:bodyPr anchor="ctr">
            <a:spAutoFit/>
          </a:bodyPr>
          <a:lstStyle/>
          <a:p>
            <a:pPr algn="l"/>
            <a:r>
              <a:rPr lang="he-IL" sz="3600">
                <a:ea typeface="Calibri" pitchFamily="34" charset="0"/>
                <a:cs typeface="David" pitchFamily="2" charset="-79"/>
              </a:rPr>
              <a:t>מהו הבסיס הביולוגי להשערה?</a:t>
            </a:r>
          </a:p>
          <a:p>
            <a:pPr algn="l" rtl="0" eaLnBrk="0" hangingPunct="0"/>
            <a:r>
              <a:rPr lang="he-IL" sz="3600">
                <a:ea typeface="Calibri" pitchFamily="34" charset="0"/>
                <a:cs typeface="David" pitchFamily="2" charset="-79"/>
              </a:rPr>
              <a:t>אחד ממעכבי הנביטה הוא הקליפה הקשה, וכתוצאה מפגיעה בקליפה זרעים אלה יגדלו מהר יותר מזרעים בעלי קליפה מהירות כניסת המים רבה יותר בקליפה הפגועה</a:t>
            </a:r>
            <a:r>
              <a:rPr lang="en-US" sz="360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1"/>
          <p:cNvGraphicFramePr/>
          <p:nvPr/>
        </p:nvGraphicFramePr>
        <p:xfrm>
          <a:off x="1259633" y="1124744"/>
          <a:ext cx="6552728" cy="396043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1"/>
          <p:cNvGraphicFramePr/>
          <p:nvPr/>
        </p:nvGraphicFramePr>
        <p:xfrm>
          <a:off x="1187624" y="836713"/>
          <a:ext cx="7056783" cy="40564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042988" y="215900"/>
            <a:ext cx="7345362" cy="3108325"/>
          </a:xfrm>
          <a:prstGeom prst="rect">
            <a:avLst/>
          </a:prstGeom>
          <a:noFill/>
          <a:ln w="9525">
            <a:noFill/>
            <a:miter lim="800000"/>
            <a:headEnd/>
            <a:tailEnd/>
          </a:ln>
        </p:spPr>
        <p:txBody>
          <a:bodyPr anchor="ctr">
            <a:spAutoFit/>
          </a:bodyPr>
          <a:lstStyle/>
          <a:p>
            <a:r>
              <a:rPr lang="he-IL" sz="2800" b="1" u="sng">
                <a:latin typeface="Calibri" pitchFamily="34" charset="0"/>
              </a:rPr>
              <a:t>5.שאלות החקר: מה הקשר בין אורכי הגל השונים לאחוז הנביטה בזרעי חיטה ותלתן?</a:t>
            </a:r>
            <a:endParaRPr lang="en-US" sz="2800">
              <a:latin typeface="Calibri" pitchFamily="34" charset="0"/>
            </a:endParaRPr>
          </a:p>
          <a:p>
            <a:r>
              <a:rPr lang="he-IL" sz="2800" b="1" u="sng">
                <a:latin typeface="Calibri" pitchFamily="34" charset="0"/>
              </a:rPr>
              <a:t>מה הקשר בין אורכי הגל השונים להתפתחות הנבטים?</a:t>
            </a:r>
          </a:p>
          <a:p>
            <a:r>
              <a:rPr lang="he-IL" sz="2800" b="1" u="sng">
                <a:latin typeface="Calibri" pitchFamily="34" charset="0"/>
              </a:rPr>
              <a:t>משתנה תלוי:</a:t>
            </a:r>
            <a:r>
              <a:rPr lang="he-IL" sz="2800">
                <a:latin typeface="Calibri" pitchFamily="34" charset="0"/>
              </a:rPr>
              <a:t>א.אחוזי הנביטה בזרעי התלתן והחיטה</a:t>
            </a:r>
          </a:p>
          <a:p>
            <a:r>
              <a:rPr lang="he-IL" sz="2800">
                <a:latin typeface="Calibri" pitchFamily="34" charset="0"/>
              </a:rPr>
              <a:t> ב.התפתחות הנבט- </a:t>
            </a:r>
          </a:p>
          <a:p>
            <a:endParaRPr lang="en-US" sz="2800">
              <a:latin typeface="Calibri" pitchFamily="34" charset="0"/>
            </a:endParaRPr>
          </a:p>
        </p:txBody>
      </p:sp>
      <p:sp>
        <p:nvSpPr>
          <p:cNvPr id="28674" name="Rectangle 2"/>
          <p:cNvSpPr>
            <a:spLocks noChangeArrowheads="1"/>
          </p:cNvSpPr>
          <p:nvPr/>
        </p:nvSpPr>
        <p:spPr bwMode="auto">
          <a:xfrm>
            <a:off x="1476375" y="2709863"/>
            <a:ext cx="7392988" cy="1816100"/>
          </a:xfrm>
          <a:prstGeom prst="rect">
            <a:avLst/>
          </a:prstGeom>
          <a:noFill/>
          <a:ln w="9525">
            <a:noFill/>
            <a:miter lim="800000"/>
            <a:headEnd/>
            <a:tailEnd/>
          </a:ln>
        </p:spPr>
        <p:txBody>
          <a:bodyPr anchor="ctr">
            <a:spAutoFit/>
          </a:bodyPr>
          <a:lstStyle/>
          <a:p>
            <a:r>
              <a:rPr lang="he-IL" sz="2800" b="1" u="sng">
                <a:latin typeface="Calibri" pitchFamily="34" charset="0"/>
                <a:ea typeface="Calibri" pitchFamily="34" charset="0"/>
                <a:cs typeface="David" pitchFamily="2" charset="-79"/>
              </a:rPr>
              <a:t>     המשתנה הבלתי תלוי </a:t>
            </a:r>
            <a:r>
              <a:rPr lang="he-IL" sz="2800">
                <a:latin typeface="Calibri" pitchFamily="34" charset="0"/>
                <a:ea typeface="Calibri" pitchFamily="34" charset="0"/>
                <a:cs typeface="David" pitchFamily="2" charset="-79"/>
              </a:rPr>
              <a:t>-1.  אורכי הגל, לבן, אדום  וכחול.מנורות אוזרם </a:t>
            </a:r>
          </a:p>
          <a:p>
            <a:r>
              <a:rPr lang="he-IL" sz="2800">
                <a:latin typeface="Calibri" pitchFamily="34" charset="0"/>
                <a:ea typeface="Calibri" pitchFamily="34" charset="0"/>
                <a:cs typeface="David" pitchFamily="2" charset="-79"/>
              </a:rPr>
              <a:t>2. הזרעים-חד פסיגים-החיטה ודו פסיגים-תלתן</a:t>
            </a:r>
          </a:p>
          <a:p>
            <a:endParaRPr lang="he-IL" sz="2800">
              <a:ea typeface="Calibri" pitchFamily="34" charset="0"/>
              <a:cs typeface="David" pitchFamily="2" charset="-79"/>
            </a:endParaRPr>
          </a:p>
        </p:txBody>
      </p:sp>
      <p:sp>
        <p:nvSpPr>
          <p:cNvPr id="28675" name="Rectangle 3"/>
          <p:cNvSpPr>
            <a:spLocks noChangeArrowheads="1"/>
          </p:cNvSpPr>
          <p:nvPr/>
        </p:nvSpPr>
        <p:spPr bwMode="auto">
          <a:xfrm>
            <a:off x="1258888" y="4076700"/>
            <a:ext cx="7659687" cy="2308225"/>
          </a:xfrm>
          <a:prstGeom prst="rect">
            <a:avLst/>
          </a:prstGeom>
          <a:noFill/>
          <a:ln w="9525">
            <a:noFill/>
            <a:miter lim="800000"/>
            <a:headEnd/>
            <a:tailEnd/>
          </a:ln>
        </p:spPr>
        <p:txBody>
          <a:bodyPr wrap="none" anchor="ctr">
            <a:spAutoFit/>
          </a:bodyPr>
          <a:lstStyle/>
          <a:p>
            <a:r>
              <a:rPr lang="he-IL" sz="2400"/>
              <a:t>פוטופריודיזם הוא אחד ה"חושים" של הצמח. </a:t>
            </a:r>
          </a:p>
          <a:p>
            <a:r>
              <a:rPr lang="he-IL" sz="2400"/>
              <a:t>ו כדי שזרע "יידע" מתי לנבוט יש צורך במערכת של איסוף נתונים</a:t>
            </a:r>
          </a:p>
          <a:p>
            <a:r>
              <a:rPr lang="he-IL" sz="2400"/>
              <a:t> מהסביבה ותרגומם לתהליכים פנימיים</a:t>
            </a:r>
          </a:p>
          <a:p>
            <a:r>
              <a:rPr lang="he-IL" sz="2400"/>
              <a:t> ההשפעה של המרכיב האדום גדולה יותר.</a:t>
            </a:r>
          </a:p>
          <a:p>
            <a:r>
              <a:rPr lang="he-IL" sz="2400"/>
              <a:t> ההשערה כי צורת הפיגמנט היא זו המפעילה או מעכבת את </a:t>
            </a:r>
          </a:p>
          <a:p>
            <a:r>
              <a:rPr lang="he-IL" sz="2400"/>
              <a:t>תהליכי הנביטה.</a:t>
            </a:r>
          </a:p>
        </p:txBody>
      </p:sp>
      <p:sp>
        <p:nvSpPr>
          <p:cNvPr id="28676" name="מלבן 7"/>
          <p:cNvSpPr>
            <a:spLocks noChangeArrowheads="1"/>
          </p:cNvSpPr>
          <p:nvPr/>
        </p:nvSpPr>
        <p:spPr bwMode="auto">
          <a:xfrm>
            <a:off x="5435600" y="3860800"/>
            <a:ext cx="3065463" cy="369888"/>
          </a:xfrm>
          <a:prstGeom prst="rect">
            <a:avLst/>
          </a:prstGeom>
          <a:noFill/>
          <a:ln w="9525">
            <a:noFill/>
            <a:miter lim="800000"/>
            <a:headEnd/>
            <a:tailEnd/>
          </a:ln>
        </p:spPr>
        <p:txBody>
          <a:bodyPr>
            <a:spAutoFit/>
          </a:bodyPr>
          <a:lstStyle/>
          <a:p>
            <a:r>
              <a:rPr lang="he-IL">
                <a:solidFill>
                  <a:srgbClr val="FF0000"/>
                </a:solidFill>
                <a:latin typeface="Calibri" pitchFamily="34" charset="0"/>
              </a:rPr>
              <a:t>השערה + בסיס ביולוגי להשערה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1"/>
          <p:cNvGraphicFramePr/>
          <p:nvPr/>
        </p:nvGraphicFramePr>
        <p:xfrm>
          <a:off x="1187624" y="332656"/>
          <a:ext cx="6912768"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תרשים 2"/>
          <p:cNvGraphicFramePr/>
          <p:nvPr/>
        </p:nvGraphicFramePr>
        <p:xfrm>
          <a:off x="1043608" y="3501008"/>
          <a:ext cx="6768752" cy="28803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1"/>
          <p:cNvGraphicFramePr/>
          <p:nvPr/>
        </p:nvGraphicFramePr>
        <p:xfrm>
          <a:off x="2123728" y="332656"/>
          <a:ext cx="6068480" cy="27810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תרשים 2"/>
          <p:cNvGraphicFramePr/>
          <p:nvPr/>
        </p:nvGraphicFramePr>
        <p:xfrm>
          <a:off x="2411760" y="3284984"/>
          <a:ext cx="5580112" cy="317748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ormAutofit fontScale="90000"/>
          </a:bodyPr>
          <a:lstStyle/>
          <a:p>
            <a:pPr fontAlgn="auto">
              <a:spcAft>
                <a:spcPts val="0"/>
              </a:spcAft>
              <a:defRPr/>
            </a:pPr>
            <a:r>
              <a:rPr lang="he-IL" dirty="0" smtClean="0"/>
              <a:t/>
            </a:r>
            <a:br>
              <a:rPr lang="he-IL" dirty="0" smtClean="0"/>
            </a:br>
            <a:r>
              <a:rPr lang="he-IL" dirty="0" smtClean="0"/>
              <a:t>6.</a:t>
            </a:r>
            <a:r>
              <a:rPr lang="he-IL" sz="3600" dirty="0" smtClean="0">
                <a:solidFill>
                  <a:srgbClr val="FF0000"/>
                </a:solidFill>
              </a:rPr>
              <a:t>מה הקשר </a:t>
            </a:r>
            <a:r>
              <a:rPr lang="he-IL" sz="3600" dirty="0">
                <a:solidFill>
                  <a:srgbClr val="FF0000"/>
                </a:solidFill>
              </a:rPr>
              <a:t>בין מיצוי שמנים אתרים בריכוזים </a:t>
            </a:r>
            <a:r>
              <a:rPr lang="he-IL" sz="3600" dirty="0" smtClean="0">
                <a:solidFill>
                  <a:srgbClr val="FF0000"/>
                </a:solidFill>
              </a:rPr>
              <a:t>שונים על  </a:t>
            </a:r>
            <a:r>
              <a:rPr lang="he-IL" sz="3600" dirty="0">
                <a:solidFill>
                  <a:srgbClr val="FF0000"/>
                </a:solidFill>
              </a:rPr>
              <a:t>% הנביטה,והתפתחות הנבט של זרעי החיטה </a:t>
            </a:r>
            <a:r>
              <a:rPr lang="en-US" dirty="0">
                <a:solidFill>
                  <a:srgbClr val="FF0000"/>
                </a:solidFill>
              </a:rPr>
              <a:t/>
            </a:r>
            <a:br>
              <a:rPr lang="en-US" dirty="0">
                <a:solidFill>
                  <a:srgbClr val="FF0000"/>
                </a:solidFill>
              </a:rPr>
            </a:br>
            <a:r>
              <a:rPr lang="he-IL" dirty="0">
                <a:solidFill>
                  <a:srgbClr val="FF0000"/>
                </a:solidFill>
              </a:rPr>
              <a:t> </a:t>
            </a:r>
            <a:endParaRPr lang="en-US" dirty="0">
              <a:solidFill>
                <a:srgbClr val="FF0000"/>
              </a:solidFill>
            </a:endParaRPr>
          </a:p>
        </p:txBody>
      </p:sp>
      <p:sp>
        <p:nvSpPr>
          <p:cNvPr id="31746" name="מציין מיקום תוכן 2"/>
          <p:cNvSpPr>
            <a:spLocks noGrp="1"/>
          </p:cNvSpPr>
          <p:nvPr>
            <p:ph idx="1"/>
          </p:nvPr>
        </p:nvSpPr>
        <p:spPr/>
        <p:txBody>
          <a:bodyPr/>
          <a:lstStyle/>
          <a:p>
            <a:r>
              <a:rPr lang="he-IL" b="1" smtClean="0"/>
              <a:t>המשתנה התלוי</a:t>
            </a:r>
            <a:r>
              <a:rPr lang="he-IL" smtClean="0"/>
              <a:t> היה אחוז הנביטה </a:t>
            </a:r>
          </a:p>
          <a:p>
            <a:r>
              <a:rPr lang="he-IL" smtClean="0"/>
              <a:t>התפתחות הנבט שנמדד ע"י אורך השורשון ו</a:t>
            </a:r>
          </a:p>
          <a:p>
            <a:r>
              <a:rPr lang="he-IL" smtClean="0"/>
              <a:t>הניצרון </a:t>
            </a:r>
          </a:p>
          <a:p>
            <a:r>
              <a:rPr lang="he-IL" b="1" smtClean="0"/>
              <a:t>המשתנה הבלתי תלוי</a:t>
            </a:r>
            <a:r>
              <a:rPr lang="he-IL" smtClean="0"/>
              <a:t> היה 1.השמנים האתרים השונים (3 סוגים-לבנדר, בזיליקום וכוסברה) . </a:t>
            </a:r>
            <a:endParaRPr lang="en-US" smtClean="0">
              <a:cs typeface="Arial" charset="0"/>
            </a:endParaRPr>
          </a:p>
          <a:p>
            <a:r>
              <a:rPr lang="he-IL" smtClean="0"/>
              <a:t>2. שני ריכוזים בכל אחד מסוגי השמן האתרי.0.25</a:t>
            </a:r>
            <a:r>
              <a:rPr lang="en-US" smtClean="0">
                <a:cs typeface="Arial" charset="0"/>
              </a:rPr>
              <a:t>ppm </a:t>
            </a:r>
            <a:r>
              <a:rPr lang="he-IL" smtClean="0"/>
              <a:t>ו-0.5 </a:t>
            </a:r>
            <a:r>
              <a:rPr lang="en-US" smtClean="0">
                <a:cs typeface="Arial" charset="0"/>
              </a:rPr>
              <a:t> ppm</a:t>
            </a:r>
            <a:r>
              <a:rPr lang="he-IL" smtClean="0"/>
              <a:t>שהוכנסו לששת הטיפולים בקרה אתנול שבו הומסו השמנים.</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04813"/>
            <a:ext cx="8229600" cy="1728787"/>
          </a:xfrm>
        </p:spPr>
        <p:txBody>
          <a:bodyPr rtlCol="1">
            <a:normAutofit fontScale="90000"/>
          </a:bodyPr>
          <a:lstStyle/>
          <a:p>
            <a:pPr fontAlgn="auto">
              <a:spcAft>
                <a:spcPts val="0"/>
              </a:spcAft>
              <a:defRPr/>
            </a:pPr>
            <a:r>
              <a:rPr lang="he-IL" dirty="0" smtClean="0"/>
              <a:t/>
            </a:r>
            <a:br>
              <a:rPr lang="he-IL" dirty="0" smtClean="0"/>
            </a:br>
            <a:r>
              <a:rPr lang="he-IL" dirty="0" smtClean="0"/>
              <a:t>1.</a:t>
            </a:r>
            <a:r>
              <a:rPr lang="he-IL" b="1" dirty="0" smtClean="0"/>
              <a:t>שאלת </a:t>
            </a:r>
            <a:r>
              <a:rPr lang="he-IL" b="1" dirty="0"/>
              <a:t>החקר:  מה הקשר בין גודל הזרע,עומק זריעה לבין אחוז הנביטה ההצצה ואורך החותלות בזרעי חיטה? </a:t>
            </a:r>
            <a:endParaRPr lang="en-US" b="1" dirty="0"/>
          </a:p>
        </p:txBody>
      </p:sp>
      <p:sp>
        <p:nvSpPr>
          <p:cNvPr id="3" name="מציין מיקום תוכן 2"/>
          <p:cNvSpPr>
            <a:spLocks noGrp="1"/>
          </p:cNvSpPr>
          <p:nvPr>
            <p:ph idx="1"/>
          </p:nvPr>
        </p:nvSpPr>
        <p:spPr/>
        <p:txBody>
          <a:bodyPr rtlCol="1">
            <a:normAutofit lnSpcReduction="10000"/>
          </a:bodyPr>
          <a:lstStyle/>
          <a:p>
            <a:pPr fontAlgn="auto">
              <a:spcAft>
                <a:spcPts val="0"/>
              </a:spcAft>
              <a:buFont typeface="Arial" pitchFamily="34" charset="0"/>
              <a:buChar char="•"/>
              <a:defRPr/>
            </a:pPr>
            <a:endParaRPr lang="he-IL" dirty="0" smtClean="0"/>
          </a:p>
          <a:p>
            <a:pPr fontAlgn="auto">
              <a:spcAft>
                <a:spcPts val="0"/>
              </a:spcAft>
              <a:buFont typeface="Arial" pitchFamily="34" charset="0"/>
              <a:buChar char="•"/>
              <a:defRPr/>
            </a:pPr>
            <a:endParaRPr lang="he-IL" dirty="0"/>
          </a:p>
          <a:p>
            <a:pPr fontAlgn="auto">
              <a:spcAft>
                <a:spcPts val="0"/>
              </a:spcAft>
              <a:buFont typeface="Arial" pitchFamily="34" charset="0"/>
              <a:buChar char="•"/>
              <a:defRPr/>
            </a:pPr>
            <a:r>
              <a:rPr lang="he-IL" dirty="0"/>
              <a:t>ההשערה: ככל שעומק הזריעה גדול יותר כמות חומרי התשמורת בזרע פוחת אחוז הנביטה וההצצה </a:t>
            </a:r>
            <a:r>
              <a:rPr lang="he-IL" dirty="0" smtClean="0"/>
              <a:t>קטן.</a:t>
            </a:r>
          </a:p>
          <a:p>
            <a:pPr fontAlgn="auto">
              <a:spcAft>
                <a:spcPts val="0"/>
              </a:spcAft>
              <a:buFont typeface="Arial" pitchFamily="34" charset="0"/>
              <a:buChar char="•"/>
              <a:defRPr/>
            </a:pPr>
            <a:r>
              <a:rPr lang="he-IL" b="1" dirty="0"/>
              <a:t>המשתנה התלוי </a:t>
            </a:r>
            <a:r>
              <a:rPr lang="he-IL" dirty="0" smtClean="0"/>
              <a:t>-1.  </a:t>
            </a:r>
            <a:r>
              <a:rPr lang="he-IL" b="1" dirty="0"/>
              <a:t>אחוז הנביטה-</a:t>
            </a:r>
            <a:endParaRPr lang="en-US" dirty="0"/>
          </a:p>
          <a:p>
            <a:pPr fontAlgn="auto">
              <a:spcAft>
                <a:spcPts val="0"/>
              </a:spcAft>
              <a:buFont typeface="Arial" pitchFamily="34" charset="0"/>
              <a:buChar char="•"/>
              <a:defRPr/>
            </a:pPr>
            <a:r>
              <a:rPr lang="he-IL" dirty="0" smtClean="0"/>
              <a:t>2.% </a:t>
            </a:r>
            <a:r>
              <a:rPr lang="he-IL" dirty="0"/>
              <a:t>ההצצה שנמדד ע"י אורך החותלת בס"מ וחישוב </a:t>
            </a:r>
            <a:r>
              <a:rPr lang="he-IL" dirty="0" err="1"/>
              <a:t>מתימטי</a:t>
            </a:r>
            <a:r>
              <a:rPr lang="he-IL" dirty="0"/>
              <a:t>  כמה </a:t>
            </a:r>
            <a:r>
              <a:rPr lang="he-IL" dirty="0" smtClean="0"/>
              <a:t>הציצו מכלל </a:t>
            </a:r>
            <a:r>
              <a:rPr lang="he-IL" dirty="0"/>
              <a:t>הזרעים באחוזים</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כותרת 1"/>
          <p:cNvSpPr>
            <a:spLocks noGrp="1"/>
          </p:cNvSpPr>
          <p:nvPr>
            <p:ph type="title"/>
          </p:nvPr>
        </p:nvSpPr>
        <p:spPr/>
        <p:txBody>
          <a:bodyPr/>
          <a:lstStyle/>
          <a:p>
            <a:r>
              <a:rPr lang="he-IL" smtClean="0">
                <a:solidFill>
                  <a:srgbClr val="C00000"/>
                </a:solidFill>
              </a:rPr>
              <a:t>השערה + בסיס ביולוגי להשערה </a:t>
            </a:r>
          </a:p>
        </p:txBody>
      </p:sp>
      <p:sp>
        <p:nvSpPr>
          <p:cNvPr id="32770" name="מציין מיקום תוכן 2"/>
          <p:cNvSpPr>
            <a:spLocks noGrp="1"/>
          </p:cNvSpPr>
          <p:nvPr>
            <p:ph idx="1"/>
          </p:nvPr>
        </p:nvSpPr>
        <p:spPr/>
        <p:txBody>
          <a:bodyPr/>
          <a:lstStyle/>
          <a:p>
            <a:r>
              <a:rPr lang="he-IL" smtClean="0"/>
              <a:t>בשמנים האתרים יש השפעה של  אללופתיה כמעכב נביטה . השמנים האתרים יכולים בהדברה ביולוגית להחליף קוטלי עשבים</a:t>
            </a:r>
            <a:endParaRPr lang="en-US" smtClean="0">
              <a:cs typeface="Arial" charset="0"/>
            </a:endParaRPr>
          </a:p>
          <a:p>
            <a:r>
              <a:rPr lang="he-IL" smtClean="0"/>
              <a:t>קוטלי עשבים בדרך כלל מעכבים את התפתחות השורשון או הנצרון לאחר הנביטה, וכך מונעים הצצתם מן הקרקע.</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כותרת 1"/>
          <p:cNvSpPr>
            <a:spLocks noGrp="1"/>
          </p:cNvSpPr>
          <p:nvPr>
            <p:ph type="title"/>
          </p:nvPr>
        </p:nvSpPr>
        <p:spPr/>
        <p:txBody>
          <a:bodyPr/>
          <a:lstStyle/>
          <a:p>
            <a:endParaRPr lang="he-IL" smtClean="0"/>
          </a:p>
        </p:txBody>
      </p:sp>
      <p:sp>
        <p:nvSpPr>
          <p:cNvPr id="3" name="מציין מיקום תוכן 2"/>
          <p:cNvSpPr>
            <a:spLocks noGrp="1"/>
          </p:cNvSpPr>
          <p:nvPr>
            <p:ph idx="1"/>
          </p:nvPr>
        </p:nvSpPr>
        <p:spPr>
          <a:xfrm>
            <a:off x="323850" y="404813"/>
            <a:ext cx="8229600" cy="3887787"/>
          </a:xfrm>
        </p:spPr>
        <p:txBody>
          <a:bodyPr rtlCol="1">
            <a:normAutofit fontScale="92500" lnSpcReduction="20000"/>
          </a:bodyPr>
          <a:lstStyle/>
          <a:p>
            <a:pPr fontAlgn="auto">
              <a:spcAft>
                <a:spcPts val="0"/>
              </a:spcAft>
              <a:buFont typeface="Arial" pitchFamily="34" charset="0"/>
              <a:buChar char="•"/>
              <a:defRPr/>
            </a:pPr>
            <a:r>
              <a:rPr lang="he-IL" b="1" dirty="0"/>
              <a:t>מהלך הניסוי:</a:t>
            </a:r>
            <a:endParaRPr lang="en-US" dirty="0"/>
          </a:p>
          <a:p>
            <a:pPr fontAlgn="auto">
              <a:spcAft>
                <a:spcPts val="0"/>
              </a:spcAft>
              <a:buFont typeface="Arial" pitchFamily="34" charset="0"/>
              <a:buChar char="•"/>
              <a:defRPr/>
            </a:pPr>
            <a:r>
              <a:rPr lang="he-IL" dirty="0"/>
              <a:t>לקחנו 35 צלחות פטרי בתוכן שמנו שכבת צמר גפן דקה. מעל שכבת הצמר גפן שמנו שתי שכבות של נייר סינון בקוטר הצלחת.</a:t>
            </a:r>
            <a:r>
              <a:rPr lang="he-IL" b="1" dirty="0"/>
              <a:t> </a:t>
            </a:r>
            <a:r>
              <a:rPr lang="he-IL" dirty="0"/>
              <a:t>בכל צלחת שמנו 10 מ"ל מים ועל הנייר פיזרנו עשרה זרעים של חיטה רכה.</a:t>
            </a:r>
            <a:endParaRPr lang="en-US" dirty="0"/>
          </a:p>
          <a:p>
            <a:pPr fontAlgn="auto">
              <a:spcAft>
                <a:spcPts val="0"/>
              </a:spcAft>
              <a:buFont typeface="Arial" pitchFamily="34" charset="0"/>
              <a:buChar char="•"/>
              <a:defRPr/>
            </a:pPr>
            <a:r>
              <a:rPr lang="he-IL" dirty="0"/>
              <a:t>על מכסה צלחות הפטרי (למעט הבקרה) הדבקנו מבפנים ריבוע של נייר סינון בגודל של 1 סמ"ר בעזרת נייר דבק מקופל.</a:t>
            </a:r>
            <a:endParaRPr lang="en-US" dirty="0"/>
          </a:p>
          <a:p>
            <a:pPr fontAlgn="auto">
              <a:spcAft>
                <a:spcPts val="0"/>
              </a:spcAft>
              <a:buFont typeface="Arial" pitchFamily="34" charset="0"/>
              <a:buChar char="•"/>
              <a:defRPr/>
            </a:pPr>
            <a:r>
              <a:rPr lang="he-IL" dirty="0"/>
              <a:t> </a:t>
            </a:r>
            <a:endParaRPr lang="en-US" dirty="0"/>
          </a:p>
          <a:p>
            <a:pPr fontAlgn="auto">
              <a:spcAft>
                <a:spcPts val="0"/>
              </a:spcAft>
              <a:buFont typeface="Arial" pitchFamily="34" charset="0"/>
              <a:buChar char="•"/>
              <a:defRPr/>
            </a:pPr>
            <a:endParaRPr lang="he-IL" dirty="0"/>
          </a:p>
        </p:txBody>
      </p:sp>
      <p:sp>
        <p:nvSpPr>
          <p:cNvPr id="33795" name="AutoShape 1"/>
          <p:cNvSpPr>
            <a:spLocks noChangeArrowheads="1"/>
          </p:cNvSpPr>
          <p:nvPr/>
        </p:nvSpPr>
        <p:spPr bwMode="auto">
          <a:xfrm>
            <a:off x="3708400" y="3933825"/>
            <a:ext cx="1238250" cy="1171575"/>
          </a:xfrm>
          <a:prstGeom prst="flowChartConnector">
            <a:avLst/>
          </a:prstGeom>
          <a:solidFill>
            <a:srgbClr val="FFFFFF"/>
          </a:solidFill>
          <a:ln w="9525">
            <a:solidFill>
              <a:srgbClr val="000000"/>
            </a:solidFill>
            <a:round/>
            <a:headEnd/>
            <a:tailEnd/>
          </a:ln>
        </p:spPr>
        <p:txBody>
          <a:bodyPr/>
          <a:lstStyle/>
          <a:p>
            <a:endParaRPr lang="he-IL">
              <a:latin typeface="Calibri" pitchFamily="34" charset="0"/>
            </a:endParaRPr>
          </a:p>
        </p:txBody>
      </p:sp>
      <p:sp>
        <p:nvSpPr>
          <p:cNvPr id="5" name="מלבן 4"/>
          <p:cNvSpPr/>
          <p:nvPr/>
        </p:nvSpPr>
        <p:spPr>
          <a:xfrm>
            <a:off x="4211638" y="4365625"/>
            <a:ext cx="288925" cy="28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תרשים 5"/>
          <p:cNvGraphicFramePr/>
          <p:nvPr/>
        </p:nvGraphicFramePr>
        <p:xfrm>
          <a:off x="2483768" y="332657"/>
          <a:ext cx="6012160"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תרשים 6"/>
          <p:cNvGraphicFramePr/>
          <p:nvPr/>
        </p:nvGraphicFramePr>
        <p:xfrm>
          <a:off x="2195736" y="3356992"/>
          <a:ext cx="5796136" cy="30320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כותרת 1"/>
          <p:cNvSpPr>
            <a:spLocks noGrp="1"/>
          </p:cNvSpPr>
          <p:nvPr>
            <p:ph type="title"/>
          </p:nvPr>
        </p:nvSpPr>
        <p:spPr>
          <a:xfrm>
            <a:off x="457200" y="274638"/>
            <a:ext cx="8229600" cy="2217737"/>
          </a:xfrm>
        </p:spPr>
        <p:txBody>
          <a:bodyPr/>
          <a:lstStyle/>
          <a:p>
            <a:pPr algn="r"/>
            <a:r>
              <a:rPr lang="he-IL" smtClean="0">
                <a:solidFill>
                  <a:srgbClr val="C00000"/>
                </a:solidFill>
              </a:rPr>
              <a:t>7.מה הקשר בין השימוש במים מליחים לתהליך הנביטה בזרעי אפונה?.</a:t>
            </a:r>
            <a:r>
              <a:rPr lang="en-US" smtClean="0">
                <a:cs typeface="Times New Roman" pitchFamily="18" charset="0"/>
              </a:rPr>
              <a:t/>
            </a:r>
            <a:br>
              <a:rPr lang="en-US" smtClean="0">
                <a:cs typeface="Times New Roman" pitchFamily="18" charset="0"/>
              </a:rPr>
            </a:br>
            <a:endParaRPr lang="he-IL" smtClean="0"/>
          </a:p>
        </p:txBody>
      </p:sp>
      <p:sp>
        <p:nvSpPr>
          <p:cNvPr id="35842" name="מציין מיקום תוכן 2"/>
          <p:cNvSpPr>
            <a:spLocks noGrp="1"/>
          </p:cNvSpPr>
          <p:nvPr>
            <p:ph idx="1"/>
          </p:nvPr>
        </p:nvSpPr>
        <p:spPr/>
        <p:txBody>
          <a:bodyPr/>
          <a:lstStyle/>
          <a:p>
            <a:pPr>
              <a:buFont typeface="Arial" charset="0"/>
              <a:buNone/>
            </a:pPr>
            <a:r>
              <a:rPr lang="he-IL" b="1" u="sng" smtClean="0"/>
              <a:t> ההשערה</a:t>
            </a:r>
            <a:r>
              <a:rPr lang="he-IL" smtClean="0"/>
              <a:t>: בגלל מחסור של מים שפירים יש שימוש בהשקיה במים מליחים. ככל שריכוז המלחים במי ההשקייה גבוה יותר, פחות מים יכולים להקלט ע"י הזרעים.כניסת המים תהליך פיזיקלי מתרחש בתהליכי אוסמוזה מהריכוז הגבוה לריכוז הנמוך,בגלל ריכוז המלחים הגבוה,ריכוז המים נמוך . בזרע המצוי בתרדמה ,ריכוז המים נמוך.לא תתאפשר כניסת מים ותהליך הנביטה לא יתרחש ,או יהיה באחוזים נמוכים.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ormAutofit fontScale="90000"/>
          </a:bodyPr>
          <a:lstStyle/>
          <a:p>
            <a:pPr fontAlgn="auto">
              <a:spcAft>
                <a:spcPts val="0"/>
              </a:spcAft>
              <a:defRPr/>
            </a:pPr>
            <a:r>
              <a:rPr lang="he-IL" b="1" dirty="0" smtClean="0"/>
              <a:t/>
            </a:r>
            <a:br>
              <a:rPr lang="he-IL" b="1" dirty="0" smtClean="0"/>
            </a:br>
            <a:r>
              <a:rPr lang="he-IL" b="1" dirty="0" smtClean="0"/>
              <a:t>המשתנה </a:t>
            </a:r>
            <a:r>
              <a:rPr lang="he-IL" b="1" dirty="0"/>
              <a:t>התלוי: </a:t>
            </a:r>
            <a:r>
              <a:rPr lang="en-US" dirty="0"/>
              <a:t/>
            </a:r>
            <a:br>
              <a:rPr lang="en-US" dirty="0"/>
            </a:br>
            <a:r>
              <a:rPr lang="he-IL" b="1" dirty="0"/>
              <a:t>תהליך הנביטה</a:t>
            </a:r>
            <a:r>
              <a:rPr lang="en-US" dirty="0"/>
              <a:t/>
            </a:r>
            <a:br>
              <a:rPr lang="en-US" dirty="0"/>
            </a:br>
            <a:endParaRPr lang="he-IL" dirty="0"/>
          </a:p>
        </p:txBody>
      </p:sp>
      <p:sp>
        <p:nvSpPr>
          <p:cNvPr id="3" name="מציין מיקום תוכן 2"/>
          <p:cNvSpPr>
            <a:spLocks noGrp="1"/>
          </p:cNvSpPr>
          <p:nvPr>
            <p:ph idx="1"/>
          </p:nvPr>
        </p:nvSpPr>
        <p:spPr/>
        <p:txBody>
          <a:bodyPr rtlCol="1">
            <a:normAutofit lnSpcReduction="10000"/>
          </a:bodyPr>
          <a:lstStyle/>
          <a:p>
            <a:pPr fontAlgn="auto">
              <a:spcAft>
                <a:spcPts val="0"/>
              </a:spcAft>
              <a:buFont typeface="Arial" pitchFamily="34" charset="0"/>
              <a:buChar char="•"/>
              <a:defRPr/>
            </a:pPr>
            <a:r>
              <a:rPr lang="he-IL" dirty="0"/>
              <a:t>נביטה היא השלב שבו פרץ </a:t>
            </a:r>
            <a:r>
              <a:rPr lang="he-IL" dirty="0" err="1"/>
              <a:t>השורשון</a:t>
            </a:r>
            <a:r>
              <a:rPr lang="he-IL" dirty="0"/>
              <a:t>.לאחר שבוע מהעמדת הניסוי  ספרנו את מספר הזרעים שנבטו חילקנו בסכום הנבטים מאותו הטיפול והכפלנו במאה לקבלת אחוז הנביטה בכל טיפול. ושוב בבדיקה שלאחר מכן.</a:t>
            </a:r>
            <a:endParaRPr lang="en-US" dirty="0"/>
          </a:p>
          <a:p>
            <a:pPr fontAlgn="auto">
              <a:spcAft>
                <a:spcPts val="0"/>
              </a:spcAft>
              <a:buFont typeface="Arial" pitchFamily="34" charset="0"/>
              <a:buChar char="•"/>
              <a:defRPr/>
            </a:pPr>
            <a:r>
              <a:rPr lang="he-IL" dirty="0"/>
              <a:t>כפכפי.ע. </a:t>
            </a:r>
            <a:r>
              <a:rPr lang="he-IL" dirty="0" err="1"/>
              <a:t>צין</a:t>
            </a:r>
            <a:r>
              <a:rPr lang="he-IL" dirty="0"/>
              <a:t>.ב. </a:t>
            </a:r>
            <a:r>
              <a:rPr lang="he-IL" dirty="0" err="1"/>
              <a:t>גנוט</a:t>
            </a:r>
            <a:r>
              <a:rPr lang="he-IL" dirty="0"/>
              <a:t>.ש.. עלון </a:t>
            </a:r>
            <a:r>
              <a:rPr lang="he-IL" dirty="0" smtClean="0"/>
              <a:t>למורי </a:t>
            </a:r>
            <a:r>
              <a:rPr lang="he-IL" dirty="0"/>
              <a:t>הביולוגיה. גידול צמחים בהשקיה במים מלוחים. האוניברסיטה העברית- המרכז להוראת המדעים. חוברת ג' מס' 151. 45-46. 1997 אב </a:t>
            </a:r>
            <a:r>
              <a:rPr lang="he-IL" dirty="0" err="1"/>
              <a:t>התשנ"ז</a:t>
            </a:r>
            <a:endParaRPr lang="en-US" dirty="0"/>
          </a:p>
          <a:p>
            <a:pPr fontAlgn="auto">
              <a:spcAft>
                <a:spcPts val="0"/>
              </a:spcAft>
              <a:buFont typeface="Arial" pitchFamily="34" charset="0"/>
              <a:buChar char="•"/>
              <a:defRPr/>
            </a:pPr>
            <a:endParaRPr lang="he-I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כותרת 1"/>
          <p:cNvSpPr>
            <a:spLocks noGrp="1"/>
          </p:cNvSpPr>
          <p:nvPr>
            <p:ph type="title"/>
          </p:nvPr>
        </p:nvSpPr>
        <p:spPr/>
        <p:txBody>
          <a:bodyPr/>
          <a:lstStyle/>
          <a:p>
            <a:endParaRPr lang="he-IL" smtClean="0"/>
          </a:p>
        </p:txBody>
      </p:sp>
      <p:sp>
        <p:nvSpPr>
          <p:cNvPr id="3" name="מציין מיקום תוכן 2"/>
          <p:cNvSpPr>
            <a:spLocks noGrp="1"/>
          </p:cNvSpPr>
          <p:nvPr>
            <p:ph idx="1"/>
          </p:nvPr>
        </p:nvSpPr>
        <p:spPr>
          <a:xfrm>
            <a:off x="468313" y="260350"/>
            <a:ext cx="8229600" cy="4176713"/>
          </a:xfrm>
        </p:spPr>
        <p:txBody>
          <a:bodyPr rtlCol="1">
            <a:normAutofit fontScale="77500" lnSpcReduction="20000"/>
          </a:bodyPr>
          <a:lstStyle/>
          <a:p>
            <a:pPr fontAlgn="auto">
              <a:spcAft>
                <a:spcPts val="0"/>
              </a:spcAft>
              <a:buFont typeface="Arial" pitchFamily="34" charset="0"/>
              <a:buChar char="•"/>
              <a:defRPr/>
            </a:pPr>
            <a:r>
              <a:rPr lang="he-IL" b="1" dirty="0"/>
              <a:t>המשתנה הבלתי תלוי:</a:t>
            </a:r>
            <a:r>
              <a:rPr lang="he-IL" dirty="0"/>
              <a:t> ריכוזים שונים של המלחים- </a:t>
            </a:r>
            <a:r>
              <a:rPr lang="en-US" b="1" dirty="0" err="1"/>
              <a:t>NaCL</a:t>
            </a:r>
            <a:r>
              <a:rPr lang="en-US" b="1" dirty="0"/>
              <a:t>, Mg(NO)</a:t>
            </a:r>
            <a:r>
              <a:rPr lang="en-US" b="1" baseline="-25000" dirty="0"/>
              <a:t>3</a:t>
            </a:r>
            <a:r>
              <a:rPr lang="en-US" b="1" dirty="0"/>
              <a:t>, CaSO</a:t>
            </a:r>
            <a:r>
              <a:rPr lang="en-US" b="1" baseline="-25000" dirty="0"/>
              <a:t>4</a:t>
            </a:r>
            <a:endParaRPr lang="en-US" dirty="0"/>
          </a:p>
          <a:p>
            <a:pPr fontAlgn="auto">
              <a:spcAft>
                <a:spcPts val="0"/>
              </a:spcAft>
              <a:buFont typeface="Arial" pitchFamily="34" charset="0"/>
              <a:buChar char="•"/>
              <a:defRPr/>
            </a:pPr>
            <a:r>
              <a:rPr lang="en-US" dirty="0"/>
              <a:t>1mg </a:t>
            </a:r>
            <a:r>
              <a:rPr lang="he-IL" dirty="0"/>
              <a:t>מומס ב ליטר מים תמיסה   = 1</a:t>
            </a:r>
            <a:r>
              <a:rPr lang="en-US" dirty="0"/>
              <a:t>PPM</a:t>
            </a:r>
          </a:p>
          <a:p>
            <a:pPr fontAlgn="auto">
              <a:spcAft>
                <a:spcPts val="0"/>
              </a:spcAft>
              <a:buFont typeface="Arial" pitchFamily="34" charset="0"/>
              <a:buChar char="•"/>
              <a:defRPr/>
            </a:pPr>
            <a:r>
              <a:rPr lang="he-IL" b="1" dirty="0"/>
              <a:t>אופן שינוי המשתנה הבלתי תלוי (טיפולים):</a:t>
            </a:r>
            <a:endParaRPr lang="en-US" dirty="0"/>
          </a:p>
          <a:p>
            <a:pPr fontAlgn="auto">
              <a:spcAft>
                <a:spcPts val="0"/>
              </a:spcAft>
              <a:buFont typeface="Arial" pitchFamily="34" charset="0"/>
              <a:buChar char="•"/>
              <a:defRPr/>
            </a:pPr>
            <a:r>
              <a:rPr lang="he-IL" b="1" dirty="0"/>
              <a:t>בקרה </a:t>
            </a:r>
            <a:r>
              <a:rPr lang="he-IL" dirty="0"/>
              <a:t>מי ברז - 5 חזרות ובכל חזרה 10 זרעים סה"כ 50 זרעים.</a:t>
            </a:r>
            <a:endParaRPr lang="en-US" dirty="0"/>
          </a:p>
          <a:p>
            <a:pPr fontAlgn="auto">
              <a:spcAft>
                <a:spcPts val="0"/>
              </a:spcAft>
              <a:buFont typeface="Arial" pitchFamily="34" charset="0"/>
              <a:buChar char="•"/>
              <a:defRPr/>
            </a:pPr>
            <a:r>
              <a:rPr lang="he-IL" b="1" dirty="0"/>
              <a:t>טיפול 1 </a:t>
            </a:r>
            <a:r>
              <a:rPr lang="he-IL" dirty="0"/>
              <a:t>(תוספת מלחים בריכוז  של 100</a:t>
            </a:r>
            <a:r>
              <a:rPr lang="en-US" dirty="0"/>
              <a:t>PPM</a:t>
            </a:r>
            <a:r>
              <a:rPr lang="he-IL" dirty="0"/>
              <a:t>-100 מ"ג בליטר מים ) – 6 חזרות ובכל חזרה 10 זרעים סה"כ 60 זרעים.</a:t>
            </a:r>
            <a:endParaRPr lang="en-US" dirty="0"/>
          </a:p>
          <a:p>
            <a:pPr fontAlgn="auto">
              <a:spcAft>
                <a:spcPts val="0"/>
              </a:spcAft>
              <a:buFont typeface="Arial" pitchFamily="34" charset="0"/>
              <a:buChar char="•"/>
              <a:defRPr/>
            </a:pPr>
            <a:r>
              <a:rPr lang="he-IL" b="1" dirty="0"/>
              <a:t>טיפול 2  </a:t>
            </a:r>
            <a:r>
              <a:rPr lang="he-IL" dirty="0"/>
              <a:t>(תוספת מלחים בריכוז  של 200</a:t>
            </a:r>
            <a:r>
              <a:rPr lang="en-US" dirty="0"/>
              <a:t>PPM</a:t>
            </a:r>
            <a:r>
              <a:rPr lang="he-IL" dirty="0"/>
              <a:t>-200 מ"ג מומס בליטר מים ) – 6 חזרות ובכל חזרה 10 זרעים סה"כ 60 זרעים.</a:t>
            </a:r>
            <a:endParaRPr lang="en-US" dirty="0"/>
          </a:p>
          <a:p>
            <a:pPr fontAlgn="auto">
              <a:spcAft>
                <a:spcPts val="0"/>
              </a:spcAft>
              <a:buFont typeface="Arial" pitchFamily="34" charset="0"/>
              <a:buChar char="•"/>
              <a:defRPr/>
            </a:pPr>
            <a:r>
              <a:rPr lang="he-IL" b="1" dirty="0"/>
              <a:t>טיפול 3 </a:t>
            </a:r>
            <a:r>
              <a:rPr lang="he-IL" dirty="0"/>
              <a:t>(תוספת מלחים בריכוז  של 300</a:t>
            </a:r>
            <a:r>
              <a:rPr lang="en-US" dirty="0"/>
              <a:t>PPM </a:t>
            </a:r>
            <a:r>
              <a:rPr lang="he-IL" dirty="0"/>
              <a:t>300 מ"ג מומס בליטר מים) –6 חזרות ובכל חזרה 10 זרעים סה"כ 60 זרעים</a:t>
            </a:r>
            <a:r>
              <a:rPr lang="he-IL" dirty="0" smtClean="0"/>
              <a:t>.</a:t>
            </a:r>
          </a:p>
          <a:p>
            <a:pPr fontAlgn="auto">
              <a:spcAft>
                <a:spcPts val="0"/>
              </a:spcAft>
              <a:buFont typeface="Arial" pitchFamily="34" charset="0"/>
              <a:buChar char="•"/>
              <a:defRPr/>
            </a:pPr>
            <a:endParaRPr lang="he-IL" dirty="0"/>
          </a:p>
          <a:p>
            <a:pPr fontAlgn="auto">
              <a:spcAft>
                <a:spcPts val="0"/>
              </a:spcAft>
              <a:buFont typeface="Arial" pitchFamily="34" charset="0"/>
              <a:buChar char="•"/>
              <a:defRPr/>
            </a:pPr>
            <a:endParaRPr lang="he-IL" dirty="0" smtClean="0"/>
          </a:p>
          <a:p>
            <a:pPr fontAlgn="auto">
              <a:spcAft>
                <a:spcPts val="0"/>
              </a:spcAft>
              <a:buFont typeface="Arial" pitchFamily="34" charset="0"/>
              <a:buChar char="•"/>
              <a:defRPr/>
            </a:pPr>
            <a:endParaRPr lang="en-US" dirty="0"/>
          </a:p>
        </p:txBody>
      </p:sp>
      <p:sp>
        <p:nvSpPr>
          <p:cNvPr id="37891" name="Rectangle 1"/>
          <p:cNvSpPr>
            <a:spLocks noChangeArrowheads="1"/>
          </p:cNvSpPr>
          <p:nvPr/>
        </p:nvSpPr>
        <p:spPr bwMode="auto">
          <a:xfrm>
            <a:off x="0" y="3998913"/>
            <a:ext cx="8783638" cy="1477962"/>
          </a:xfrm>
          <a:prstGeom prst="rect">
            <a:avLst/>
          </a:prstGeom>
          <a:noFill/>
          <a:ln w="9525">
            <a:noFill/>
            <a:miter lim="800000"/>
            <a:headEnd/>
            <a:tailEnd/>
          </a:ln>
        </p:spPr>
        <p:txBody>
          <a:bodyPr wrap="none" anchor="ctr">
            <a:spAutoFit/>
          </a:bodyPr>
          <a:lstStyle/>
          <a:p>
            <a:pPr algn="just"/>
            <a:r>
              <a:rPr lang="he-IL" b="1">
                <a:ea typeface="Calibri" pitchFamily="34" charset="0"/>
                <a:cs typeface="David" pitchFamily="2" charset="-79"/>
              </a:rPr>
              <a:t>בחירת הריכוזים היתה מתוך האפשרויות השונות שנתנו במאמר</a:t>
            </a:r>
          </a:p>
          <a:p>
            <a:pPr algn="just"/>
            <a:r>
              <a:rPr lang="he-IL" b="1">
                <a:ea typeface="Calibri" pitchFamily="34" charset="0"/>
                <a:cs typeface="David" pitchFamily="2" charset="-79"/>
              </a:rPr>
              <a:t>: בעלון למורי הביולוגיה,גידול צמחים בהשקיה במים מליחים. מאת עוזי כפכפי,ברברה דין ושרה גנוט.</a:t>
            </a:r>
          </a:p>
          <a:p>
            <a:pPr algn="just"/>
            <a:r>
              <a:rPr lang="he-IL" b="1">
                <a:ea typeface="Calibri" pitchFamily="34" charset="0"/>
                <a:cs typeface="David" pitchFamily="2" charset="-79"/>
              </a:rPr>
              <a:t>מצאנו במחקרים הגדרת מים מליחים (10) בין 50-300</a:t>
            </a:r>
            <a:r>
              <a:rPr lang="en-US" b="1">
                <a:ea typeface="Calibri" pitchFamily="34" charset="0"/>
                <a:cs typeface="David" pitchFamily="2" charset="-79"/>
              </a:rPr>
              <a:t>PPM</a:t>
            </a:r>
            <a:endParaRPr lang="he-IL" b="1">
              <a:ea typeface="Calibri" pitchFamily="34" charset="0"/>
              <a:cs typeface="David" pitchFamily="2" charset="-79"/>
            </a:endParaRPr>
          </a:p>
          <a:p>
            <a:pPr algn="just"/>
            <a:r>
              <a:rPr lang="he-IL" b="1" u="sng">
                <a:latin typeface="Calibri" pitchFamily="34" charset="0"/>
              </a:rPr>
              <a:t>מליחות המים (גרם מלח / ליטר מים</a:t>
            </a:r>
            <a:r>
              <a:rPr lang="en-US" b="1" u="sng">
                <a:latin typeface="Calibri" pitchFamily="34" charset="0"/>
              </a:rPr>
              <a:t>)(‰)</a:t>
            </a:r>
            <a:endParaRPr lang="en-US" u="sng">
              <a:latin typeface="Calibri" pitchFamily="34" charset="0"/>
            </a:endParaRPr>
          </a:p>
          <a:p>
            <a:pPr algn="just"/>
            <a:endParaRPr lang="en-US" b="1"/>
          </a:p>
        </p:txBody>
      </p:sp>
      <p:graphicFrame>
        <p:nvGraphicFramePr>
          <p:cNvPr id="6" name="טבלה 5"/>
          <p:cNvGraphicFramePr>
            <a:graphicFrameLocks noGrp="1"/>
          </p:cNvGraphicFramePr>
          <p:nvPr/>
        </p:nvGraphicFramePr>
        <p:xfrm>
          <a:off x="755650" y="5516563"/>
          <a:ext cx="7721600" cy="865187"/>
        </p:xfrm>
        <a:graphic>
          <a:graphicData uri="http://schemas.openxmlformats.org/drawingml/2006/table">
            <a:tbl>
              <a:tblPr rtl="1"/>
              <a:tblGrid>
                <a:gridCol w="1902103"/>
                <a:gridCol w="1940082"/>
                <a:gridCol w="1940082"/>
                <a:gridCol w="1940082"/>
              </a:tblGrid>
              <a:tr h="432048">
                <a:tc>
                  <a:txBody>
                    <a:bodyPr/>
                    <a:lstStyle/>
                    <a:p>
                      <a:pPr algn="ctr" rtl="1">
                        <a:lnSpc>
                          <a:spcPct val="115000"/>
                        </a:lnSpc>
                        <a:spcAft>
                          <a:spcPts val="1000"/>
                        </a:spcAft>
                      </a:pPr>
                      <a:r>
                        <a:rPr lang="he-IL" sz="1100" b="1" u="sng" dirty="0">
                          <a:solidFill>
                            <a:srgbClr val="0000FF"/>
                          </a:solidFill>
                          <a:latin typeface="Calibri"/>
                          <a:ea typeface="Calibri"/>
                          <a:cs typeface="Arial"/>
                          <a:hlinkClick r:id="rId2" tooltip="מים מתוקים"/>
                        </a:rPr>
                        <a:t>מים מתוקים</a:t>
                      </a:r>
                      <a:endParaRPr lang="en-US" sz="1100" dirty="0">
                        <a:latin typeface="Calibri"/>
                        <a:ea typeface="Calibri"/>
                        <a:cs typeface="Arial"/>
                      </a:endParaRPr>
                    </a:p>
                  </a:txBody>
                  <a:tcPr marL="9525" marR="9525" marT="9525" marB="9525" anchor="ctr">
                    <a:lnL>
                      <a:noFill/>
                    </a:lnL>
                    <a:lnR>
                      <a:noFill/>
                    </a:lnR>
                    <a:lnT>
                      <a:noFill/>
                    </a:lnT>
                    <a:lnB>
                      <a:noFill/>
                    </a:lnB>
                    <a:solidFill>
                      <a:srgbClr val="87CEFA"/>
                    </a:solidFill>
                  </a:tcPr>
                </a:tc>
                <a:tc>
                  <a:txBody>
                    <a:bodyPr/>
                    <a:lstStyle/>
                    <a:p>
                      <a:pPr algn="ctr" rtl="1">
                        <a:lnSpc>
                          <a:spcPct val="115000"/>
                        </a:lnSpc>
                        <a:spcAft>
                          <a:spcPts val="1000"/>
                        </a:spcAft>
                      </a:pPr>
                      <a:r>
                        <a:rPr lang="he-IL" sz="1100" b="1">
                          <a:latin typeface="Calibri"/>
                          <a:ea typeface="Calibri"/>
                          <a:cs typeface="Arial"/>
                        </a:rPr>
                        <a:t>מים מליחים</a:t>
                      </a:r>
                      <a:endParaRPr lang="en-US" sz="1100">
                        <a:latin typeface="Calibri"/>
                        <a:ea typeface="Calibri"/>
                        <a:cs typeface="Arial"/>
                      </a:endParaRPr>
                    </a:p>
                  </a:txBody>
                  <a:tcPr marL="9525" marR="9525" marT="9525" marB="9525" anchor="ctr">
                    <a:lnL>
                      <a:noFill/>
                    </a:lnL>
                    <a:lnR>
                      <a:noFill/>
                    </a:lnR>
                    <a:lnT>
                      <a:noFill/>
                    </a:lnT>
                    <a:lnB>
                      <a:noFill/>
                    </a:lnB>
                    <a:solidFill>
                      <a:srgbClr val="87CEFA"/>
                    </a:solidFill>
                  </a:tcPr>
                </a:tc>
                <a:tc>
                  <a:txBody>
                    <a:bodyPr/>
                    <a:lstStyle/>
                    <a:p>
                      <a:pPr algn="ctr" rtl="1">
                        <a:lnSpc>
                          <a:spcPct val="115000"/>
                        </a:lnSpc>
                        <a:spcAft>
                          <a:spcPts val="1000"/>
                        </a:spcAft>
                      </a:pPr>
                      <a:r>
                        <a:rPr lang="he-IL" sz="1100" b="1" u="sng">
                          <a:solidFill>
                            <a:srgbClr val="0000FF"/>
                          </a:solidFill>
                          <a:latin typeface="Calibri"/>
                          <a:ea typeface="Calibri"/>
                          <a:cs typeface="Arial"/>
                          <a:hlinkClick r:id="rId3" tooltip="מי ים"/>
                        </a:rPr>
                        <a:t>מים מלוחים</a:t>
                      </a:r>
                      <a:endParaRPr lang="en-US" sz="1100">
                        <a:latin typeface="Calibri"/>
                        <a:ea typeface="Calibri"/>
                        <a:cs typeface="Arial"/>
                      </a:endParaRPr>
                    </a:p>
                  </a:txBody>
                  <a:tcPr marL="9525" marR="9525" marT="9525" marB="9525" anchor="ctr">
                    <a:lnL>
                      <a:noFill/>
                    </a:lnL>
                    <a:lnR>
                      <a:noFill/>
                    </a:lnR>
                    <a:lnT>
                      <a:noFill/>
                    </a:lnT>
                    <a:lnB>
                      <a:noFill/>
                    </a:lnB>
                    <a:solidFill>
                      <a:srgbClr val="87CEFA"/>
                    </a:solidFill>
                  </a:tcPr>
                </a:tc>
                <a:tc>
                  <a:txBody>
                    <a:bodyPr/>
                    <a:lstStyle/>
                    <a:p>
                      <a:pPr algn="ctr" rtl="1">
                        <a:lnSpc>
                          <a:spcPct val="115000"/>
                        </a:lnSpc>
                        <a:spcAft>
                          <a:spcPts val="1000"/>
                        </a:spcAft>
                      </a:pPr>
                      <a:r>
                        <a:rPr lang="he-IL" sz="1100" b="1" u="sng">
                          <a:solidFill>
                            <a:srgbClr val="CC2200"/>
                          </a:solidFill>
                          <a:latin typeface="Calibri"/>
                          <a:ea typeface="Calibri"/>
                          <a:cs typeface="Arial"/>
                          <a:hlinkClick r:id="rId4" tooltip="מי מלח (הדף אינו קיים)"/>
                        </a:rPr>
                        <a:t>מי מלח</a:t>
                      </a:r>
                      <a:endParaRPr lang="en-US" sz="1100">
                        <a:latin typeface="Calibri"/>
                        <a:ea typeface="Calibri"/>
                        <a:cs typeface="Arial"/>
                      </a:endParaRPr>
                    </a:p>
                  </a:txBody>
                  <a:tcPr marL="9525" marR="9525" marT="9525" marB="9525" anchor="ctr">
                    <a:lnL>
                      <a:noFill/>
                    </a:lnL>
                    <a:lnR>
                      <a:noFill/>
                    </a:lnR>
                    <a:lnT>
                      <a:noFill/>
                    </a:lnT>
                    <a:lnB>
                      <a:noFill/>
                    </a:lnB>
                    <a:solidFill>
                      <a:srgbClr val="87CEFA"/>
                    </a:solidFill>
                  </a:tcPr>
                </a:tc>
              </a:tr>
              <a:tr h="432048">
                <a:tc>
                  <a:txBody>
                    <a:bodyPr/>
                    <a:lstStyle/>
                    <a:p>
                      <a:pPr algn="ctr" rtl="1">
                        <a:lnSpc>
                          <a:spcPct val="115000"/>
                        </a:lnSpc>
                        <a:spcAft>
                          <a:spcPts val="1000"/>
                        </a:spcAft>
                      </a:pPr>
                      <a:r>
                        <a:rPr lang="en-US" sz="1100" b="1" dirty="0">
                          <a:latin typeface="Calibri"/>
                          <a:ea typeface="Calibri"/>
                          <a:cs typeface="Arial"/>
                        </a:rPr>
                        <a:t>&lt; 0.5 ‰</a:t>
                      </a:r>
                      <a:endParaRPr lang="en-US" sz="1100" dirty="0">
                        <a:latin typeface="Calibri"/>
                        <a:ea typeface="Calibri"/>
                        <a:cs typeface="Arial"/>
                      </a:endParaRPr>
                    </a:p>
                  </a:txBody>
                  <a:tcPr marL="9525" marR="9525" marT="9525" marB="9525" anchor="ctr">
                    <a:lnL>
                      <a:noFill/>
                    </a:lnL>
                    <a:lnR>
                      <a:noFill/>
                    </a:lnR>
                    <a:lnT>
                      <a:noFill/>
                    </a:lnT>
                    <a:lnB>
                      <a:noFill/>
                    </a:lnB>
                    <a:solidFill>
                      <a:srgbClr val="00BFFF"/>
                    </a:solidFill>
                  </a:tcPr>
                </a:tc>
                <a:tc>
                  <a:txBody>
                    <a:bodyPr/>
                    <a:lstStyle/>
                    <a:p>
                      <a:pPr algn="ctr" rtl="1">
                        <a:lnSpc>
                          <a:spcPct val="115000"/>
                        </a:lnSpc>
                        <a:spcAft>
                          <a:spcPts val="1000"/>
                        </a:spcAft>
                      </a:pPr>
                      <a:r>
                        <a:rPr lang="en-US" sz="1100" b="1">
                          <a:latin typeface="Calibri"/>
                          <a:ea typeface="Calibri"/>
                          <a:cs typeface="Arial"/>
                        </a:rPr>
                        <a:t>0.5 - 30 ‰</a:t>
                      </a:r>
                      <a:endParaRPr lang="en-US" sz="1100">
                        <a:latin typeface="Calibri"/>
                        <a:ea typeface="Calibri"/>
                        <a:cs typeface="Arial"/>
                      </a:endParaRPr>
                    </a:p>
                  </a:txBody>
                  <a:tcPr marL="9525" marR="9525" marT="9525" marB="9525" anchor="ctr">
                    <a:lnL>
                      <a:noFill/>
                    </a:lnL>
                    <a:lnR>
                      <a:noFill/>
                    </a:lnR>
                    <a:lnT>
                      <a:noFill/>
                    </a:lnT>
                    <a:lnB>
                      <a:noFill/>
                    </a:lnB>
                    <a:solidFill>
                      <a:srgbClr val="00BFFF"/>
                    </a:solidFill>
                  </a:tcPr>
                </a:tc>
                <a:tc>
                  <a:txBody>
                    <a:bodyPr/>
                    <a:lstStyle/>
                    <a:p>
                      <a:pPr algn="ctr" rtl="1">
                        <a:lnSpc>
                          <a:spcPct val="115000"/>
                        </a:lnSpc>
                        <a:spcAft>
                          <a:spcPts val="1000"/>
                        </a:spcAft>
                      </a:pPr>
                      <a:r>
                        <a:rPr lang="en-US" sz="1100" b="1">
                          <a:latin typeface="Calibri"/>
                          <a:ea typeface="Calibri"/>
                          <a:cs typeface="Arial"/>
                        </a:rPr>
                        <a:t>30 - 50 ‰</a:t>
                      </a:r>
                      <a:endParaRPr lang="en-US" sz="1100">
                        <a:latin typeface="Calibri"/>
                        <a:ea typeface="Calibri"/>
                        <a:cs typeface="Arial"/>
                      </a:endParaRPr>
                    </a:p>
                  </a:txBody>
                  <a:tcPr marL="9525" marR="9525" marT="9525" marB="9525" anchor="ctr">
                    <a:lnL>
                      <a:noFill/>
                    </a:lnL>
                    <a:lnR>
                      <a:noFill/>
                    </a:lnR>
                    <a:lnT>
                      <a:noFill/>
                    </a:lnT>
                    <a:lnB>
                      <a:noFill/>
                    </a:lnB>
                    <a:solidFill>
                      <a:srgbClr val="00BFFF"/>
                    </a:solidFill>
                  </a:tcPr>
                </a:tc>
                <a:tc>
                  <a:txBody>
                    <a:bodyPr/>
                    <a:lstStyle/>
                    <a:p>
                      <a:pPr algn="ctr" rtl="1">
                        <a:lnSpc>
                          <a:spcPct val="115000"/>
                        </a:lnSpc>
                        <a:spcAft>
                          <a:spcPts val="1000"/>
                        </a:spcAft>
                      </a:pPr>
                      <a:r>
                        <a:rPr lang="en-US" sz="1100" b="1" dirty="0">
                          <a:latin typeface="Calibri"/>
                          <a:ea typeface="Calibri"/>
                          <a:cs typeface="Arial"/>
                        </a:rPr>
                        <a:t>&gt; 50 ‰</a:t>
                      </a:r>
                      <a:endParaRPr lang="en-US" sz="1100" dirty="0">
                        <a:latin typeface="Calibri"/>
                        <a:ea typeface="Calibri"/>
                        <a:cs typeface="Arial"/>
                      </a:endParaRPr>
                    </a:p>
                  </a:txBody>
                  <a:tcPr marL="9525" marR="9525" marT="9525" marB="9525" anchor="ctr">
                    <a:lnL>
                      <a:noFill/>
                    </a:lnL>
                    <a:lnR>
                      <a:noFill/>
                    </a:lnR>
                    <a:lnT>
                      <a:noFill/>
                    </a:lnT>
                    <a:lnB>
                      <a:noFill/>
                    </a:lnB>
                    <a:solidFill>
                      <a:srgbClr val="00BFFF"/>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תרשים 2"/>
          <p:cNvGraphicFramePr/>
          <p:nvPr/>
        </p:nvGraphicFramePr>
        <p:xfrm>
          <a:off x="1043608" y="332656"/>
          <a:ext cx="7002502"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תרשים 3"/>
          <p:cNvGraphicFramePr/>
          <p:nvPr/>
        </p:nvGraphicFramePr>
        <p:xfrm>
          <a:off x="899592" y="3140968"/>
          <a:ext cx="6912767" cy="25202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900113" y="549275"/>
            <a:ext cx="7559675" cy="922338"/>
          </a:xfrm>
          <a:prstGeom prst="rect">
            <a:avLst/>
          </a:prstGeom>
          <a:noFill/>
          <a:ln w="9525">
            <a:noFill/>
            <a:miter lim="800000"/>
            <a:headEnd/>
            <a:tailEnd/>
          </a:ln>
        </p:spPr>
        <p:txBody>
          <a:bodyPr>
            <a:spAutoFit/>
          </a:bodyPr>
          <a:lstStyle/>
          <a:p>
            <a:r>
              <a:rPr lang="he-IL">
                <a:latin typeface="Calibri" pitchFamily="34" charset="0"/>
              </a:rPr>
              <a:t>נושאים נוספים שניתן לבצע</a:t>
            </a:r>
          </a:p>
          <a:p>
            <a:endParaRPr lang="he-IL">
              <a:latin typeface="Calibri" pitchFamily="34" charset="0"/>
            </a:endParaRPr>
          </a:p>
          <a:p>
            <a:r>
              <a:rPr lang="he-IL">
                <a:latin typeface="Calibri" pitchFamily="34" charset="0"/>
              </a:rPr>
              <a:t>1. מה הקשר בין גודל הבצל להתפתחות הע</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04813"/>
            <a:ext cx="8229600" cy="1012825"/>
          </a:xfrm>
        </p:spPr>
        <p:txBody>
          <a:bodyPr rtlCol="1">
            <a:normAutofit fontScale="90000"/>
          </a:bodyPr>
          <a:lstStyle/>
          <a:p>
            <a:pPr fontAlgn="auto">
              <a:spcAft>
                <a:spcPts val="0"/>
              </a:spcAft>
              <a:defRPr/>
            </a:pPr>
            <a:r>
              <a:rPr lang="he-IL" b="1" dirty="0" smtClean="0"/>
              <a:t/>
            </a:r>
            <a:br>
              <a:rPr lang="he-IL" b="1" dirty="0" smtClean="0"/>
            </a:br>
            <a:r>
              <a:rPr lang="he-IL" b="1" dirty="0" smtClean="0"/>
              <a:t>המשתנה </a:t>
            </a:r>
            <a:r>
              <a:rPr lang="he-IL" b="1" dirty="0"/>
              <a:t>הבלתי תלוי</a:t>
            </a:r>
            <a:r>
              <a:rPr lang="he-IL" dirty="0"/>
              <a:t>  - עומק הזריעה</a:t>
            </a:r>
            <a:r>
              <a:rPr lang="en-US" dirty="0"/>
              <a:t/>
            </a:r>
            <a:br>
              <a:rPr lang="en-US" dirty="0"/>
            </a:br>
            <a:r>
              <a:rPr lang="he-IL" dirty="0" smtClean="0"/>
              <a:t>דרך </a:t>
            </a:r>
            <a:r>
              <a:rPr lang="he-IL" dirty="0"/>
              <a:t>השינוי.-עומקים שונים 1,3,5,8 ס"מ</a:t>
            </a:r>
            <a:r>
              <a:rPr lang="en-US" dirty="0"/>
              <a:t/>
            </a:r>
            <a:br>
              <a:rPr lang="en-US" dirty="0"/>
            </a:br>
            <a:endParaRPr lang="he-IL" dirty="0"/>
          </a:p>
        </p:txBody>
      </p:sp>
      <p:graphicFrame>
        <p:nvGraphicFramePr>
          <p:cNvPr id="4" name="מציין מיקום תוכן 3"/>
          <p:cNvGraphicFramePr>
            <a:graphicFrameLocks noGrp="1"/>
          </p:cNvGraphicFramePr>
          <p:nvPr>
            <p:ph idx="1"/>
          </p:nvPr>
        </p:nvGraphicFramePr>
        <p:xfrm>
          <a:off x="457200" y="1600201"/>
          <a:ext cx="3610744" cy="24048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תרשים 4"/>
          <p:cNvGraphicFramePr/>
          <p:nvPr/>
        </p:nvGraphicFramePr>
        <p:xfrm>
          <a:off x="4644008" y="1604963"/>
          <a:ext cx="4032448" cy="24721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תרשים 5"/>
          <p:cNvGraphicFramePr/>
          <p:nvPr/>
        </p:nvGraphicFramePr>
        <p:xfrm>
          <a:off x="3347863" y="4149080"/>
          <a:ext cx="3672409" cy="246241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ormAutofit fontScale="90000"/>
          </a:bodyPr>
          <a:lstStyle/>
          <a:p>
            <a:pPr fontAlgn="auto">
              <a:spcAft>
                <a:spcPts val="0"/>
              </a:spcAft>
              <a:defRPr/>
            </a:pPr>
            <a:r>
              <a:rPr lang="he-IL" dirty="0" smtClean="0">
                <a:latin typeface="Arial" pitchFamily="34" charset="0"/>
                <a:ea typeface="Calibri" pitchFamily="34" charset="0"/>
                <a:cs typeface="David" pitchFamily="2" charset="-79"/>
              </a:rPr>
              <a:t/>
            </a:r>
            <a:br>
              <a:rPr lang="he-IL" dirty="0" smtClean="0">
                <a:latin typeface="Arial" pitchFamily="34" charset="0"/>
                <a:ea typeface="Calibri" pitchFamily="34" charset="0"/>
                <a:cs typeface="David" pitchFamily="2" charset="-79"/>
              </a:rPr>
            </a:br>
            <a:r>
              <a:rPr lang="he-IL" dirty="0">
                <a:latin typeface="Arial" pitchFamily="34" charset="0"/>
                <a:ea typeface="Calibri" pitchFamily="34" charset="0"/>
                <a:cs typeface="David" pitchFamily="2" charset="-79"/>
              </a:rPr>
              <a:t/>
            </a:r>
            <a:br>
              <a:rPr lang="he-IL" dirty="0">
                <a:latin typeface="Arial" pitchFamily="34" charset="0"/>
                <a:ea typeface="Calibri" pitchFamily="34" charset="0"/>
                <a:cs typeface="David" pitchFamily="2" charset="-79"/>
              </a:rPr>
            </a:br>
            <a:r>
              <a:rPr lang="he-IL" dirty="0" smtClean="0">
                <a:latin typeface="Arial" pitchFamily="34" charset="0"/>
                <a:ea typeface="Calibri" pitchFamily="34" charset="0"/>
                <a:cs typeface="David" pitchFamily="2" charset="-79"/>
              </a:rPr>
              <a:t/>
            </a:r>
            <a:br>
              <a:rPr lang="he-IL" dirty="0" smtClean="0">
                <a:latin typeface="Arial" pitchFamily="34" charset="0"/>
                <a:ea typeface="Calibri" pitchFamily="34" charset="0"/>
                <a:cs typeface="David" pitchFamily="2" charset="-79"/>
              </a:rPr>
            </a:br>
            <a:r>
              <a:rPr lang="he-IL" dirty="0" smtClean="0">
                <a:latin typeface="Arial" pitchFamily="34" charset="0"/>
                <a:ea typeface="Calibri" pitchFamily="34" charset="0"/>
                <a:cs typeface="David" pitchFamily="2" charset="-79"/>
              </a:rPr>
              <a:t>הנבטה בכוסות מחוררים ומונחים במים כאשר הזרעים נמצאים בין הדופן לנייר סופג</a:t>
            </a:r>
            <a:r>
              <a:rPr lang="he-IL" dirty="0" smtClean="0">
                <a:latin typeface="Arial" pitchFamily="34" charset="0"/>
                <a:ea typeface="Calibri" pitchFamily="34" charset="0"/>
                <a:cs typeface="Arial" pitchFamily="34" charset="0"/>
              </a:rPr>
              <a:t> </a:t>
            </a:r>
            <a:r>
              <a:rPr lang="he-IL" dirty="0" smtClean="0">
                <a:latin typeface="Arial" pitchFamily="34" charset="0"/>
                <a:ea typeface="Calibri" pitchFamily="34" charset="0"/>
                <a:cs typeface="David" pitchFamily="2" charset="-79"/>
              </a:rPr>
              <a:t> בעומקים השונים.</a:t>
            </a:r>
            <a:r>
              <a:rPr lang="he-IL" sz="6000" dirty="0" smtClean="0">
                <a:latin typeface="Arial" pitchFamily="34" charset="0"/>
                <a:cs typeface="Arial" pitchFamily="34" charset="0"/>
              </a:rPr>
              <a:t/>
            </a:r>
            <a:br>
              <a:rPr lang="he-IL" sz="6000" dirty="0" smtClean="0">
                <a:latin typeface="Arial" pitchFamily="34" charset="0"/>
                <a:cs typeface="Arial" pitchFamily="34" charset="0"/>
              </a:rPr>
            </a:br>
            <a:endParaRPr lang="he-IL" dirty="0"/>
          </a:p>
        </p:txBody>
      </p:sp>
      <p:sp>
        <p:nvSpPr>
          <p:cNvPr id="4" name="מציין מיקום תוכן 3"/>
          <p:cNvSpPr>
            <a:spLocks noGrp="1"/>
          </p:cNvSpPr>
          <p:nvPr>
            <p:ph idx="1"/>
          </p:nvPr>
        </p:nvSpPr>
        <p:spPr>
          <a:xfrm>
            <a:off x="2700338" y="2997200"/>
            <a:ext cx="2232025" cy="312896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fontAlgn="auto">
              <a:spcAft>
                <a:spcPts val="0"/>
              </a:spcAft>
              <a:buFont typeface="Arial" pitchFamily="34" charset="0"/>
              <a:buChar char="•"/>
              <a:defRPr/>
            </a:pPr>
            <a:endParaRPr lang="he-I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ormAutofit fontScale="90000"/>
          </a:bodyPr>
          <a:lstStyle/>
          <a:p>
            <a:pPr fontAlgn="auto">
              <a:spcAft>
                <a:spcPts val="0"/>
              </a:spcAft>
              <a:defRPr/>
            </a:pPr>
            <a:r>
              <a:rPr lang="he-IL" b="1" dirty="0" smtClean="0"/>
              <a:t/>
            </a:r>
            <a:br>
              <a:rPr lang="he-IL" b="1" dirty="0" smtClean="0"/>
            </a:br>
            <a:r>
              <a:rPr lang="he-IL" b="1" dirty="0" smtClean="0"/>
              <a:t>2.שאלת </a:t>
            </a:r>
            <a:r>
              <a:rPr lang="he-IL" b="1" dirty="0"/>
              <a:t>החקר: מה הקשר בין השריית זרעים </a:t>
            </a:r>
            <a:r>
              <a:rPr lang="he-IL" b="1" dirty="0" smtClean="0"/>
              <a:t>בהורמוני </a:t>
            </a:r>
            <a:r>
              <a:rPr lang="he-IL" b="1" dirty="0" err="1" smtClean="0"/>
              <a:t>ג'ברלין</a:t>
            </a:r>
            <a:r>
              <a:rPr lang="he-IL" b="1" dirty="0" smtClean="0"/>
              <a:t> </a:t>
            </a:r>
            <a:r>
              <a:rPr lang="he-IL" b="1" dirty="0" err="1"/>
              <a:t>וציטוקינין</a:t>
            </a:r>
            <a:r>
              <a:rPr lang="he-IL" b="1" dirty="0"/>
              <a:t> ובין תהליך הנביטה בזרעי </a:t>
            </a:r>
            <a:r>
              <a:rPr lang="he-IL" b="1" dirty="0" err="1"/>
              <a:t>החימצה</a:t>
            </a:r>
            <a:r>
              <a:rPr lang="he-IL" b="1" dirty="0"/>
              <a:t> והתפתחות הנבט?,</a:t>
            </a:r>
            <a:endParaRPr lang="he-IL" dirty="0"/>
          </a:p>
        </p:txBody>
      </p:sp>
      <p:sp>
        <p:nvSpPr>
          <p:cNvPr id="3" name="מציין מיקום תוכן 2"/>
          <p:cNvSpPr>
            <a:spLocks noGrp="1"/>
          </p:cNvSpPr>
          <p:nvPr>
            <p:ph idx="1"/>
          </p:nvPr>
        </p:nvSpPr>
        <p:spPr/>
        <p:txBody>
          <a:bodyPr rtlCol="1">
            <a:normAutofit lnSpcReduction="10000"/>
          </a:bodyPr>
          <a:lstStyle/>
          <a:p>
            <a:pPr fontAlgn="auto">
              <a:spcAft>
                <a:spcPts val="0"/>
              </a:spcAft>
              <a:buFont typeface="Arial" pitchFamily="34" charset="0"/>
              <a:buChar char="•"/>
              <a:defRPr/>
            </a:pPr>
            <a:endParaRPr lang="he-IL" dirty="0" smtClean="0"/>
          </a:p>
          <a:p>
            <a:pPr fontAlgn="auto">
              <a:spcAft>
                <a:spcPts val="0"/>
              </a:spcAft>
              <a:buFont typeface="Arial" pitchFamily="34" charset="0"/>
              <a:buChar char="•"/>
              <a:defRPr/>
            </a:pPr>
            <a:r>
              <a:rPr lang="he-IL" b="1" dirty="0"/>
              <a:t>המשתנה הבלתי תלוי</a:t>
            </a:r>
            <a:r>
              <a:rPr lang="he-IL" dirty="0"/>
              <a:t>: סוג ההורמונים בכל טיפול. </a:t>
            </a:r>
            <a:r>
              <a:rPr lang="en-US" dirty="0"/>
              <a:t>.</a:t>
            </a:r>
          </a:p>
          <a:p>
            <a:pPr fontAlgn="auto">
              <a:spcAft>
                <a:spcPts val="0"/>
              </a:spcAft>
              <a:buFont typeface="Arial" pitchFamily="34" charset="0"/>
              <a:buNone/>
              <a:defRPr/>
            </a:pPr>
            <a:r>
              <a:rPr lang="he-IL" b="1" dirty="0" smtClean="0"/>
              <a:t>אופן </a:t>
            </a:r>
            <a:r>
              <a:rPr lang="he-IL" b="1" dirty="0"/>
              <a:t>שינוי המשתנה הבלתי תלוי (טיפולים)</a:t>
            </a:r>
            <a:r>
              <a:rPr lang="he-IL" dirty="0"/>
              <a:t>: סוג ההורמונים משתנה בין כל טיפול לטיפול. </a:t>
            </a:r>
            <a:endParaRPr lang="en-US" dirty="0"/>
          </a:p>
          <a:p>
            <a:pPr fontAlgn="auto">
              <a:spcAft>
                <a:spcPts val="0"/>
              </a:spcAft>
              <a:buFont typeface="Arial" pitchFamily="34" charset="0"/>
              <a:buChar char="•"/>
              <a:defRPr/>
            </a:pPr>
            <a:r>
              <a:rPr lang="he-IL" dirty="0"/>
              <a:t>100</a:t>
            </a:r>
            <a:r>
              <a:rPr lang="en-US" dirty="0" err="1"/>
              <a:t>ppm</a:t>
            </a:r>
            <a:r>
              <a:rPr lang="he-IL" dirty="0"/>
              <a:t>  </a:t>
            </a:r>
            <a:r>
              <a:rPr lang="he-IL" dirty="0" err="1"/>
              <a:t>ג'יברלין</a:t>
            </a:r>
            <a:r>
              <a:rPr lang="he-IL" dirty="0"/>
              <a:t>,   100</a:t>
            </a:r>
            <a:r>
              <a:rPr lang="en-US" dirty="0" err="1"/>
              <a:t>ppm</a:t>
            </a:r>
            <a:r>
              <a:rPr lang="he-IL" dirty="0"/>
              <a:t>   </a:t>
            </a:r>
            <a:r>
              <a:rPr lang="he-IL" dirty="0" err="1"/>
              <a:t>ציטוקינין</a:t>
            </a:r>
            <a:r>
              <a:rPr lang="he-IL" dirty="0"/>
              <a:t> ותערובת ביחס1:1 של </a:t>
            </a:r>
            <a:r>
              <a:rPr lang="he-IL" dirty="0" err="1"/>
              <a:t>ג'יברלין</a:t>
            </a:r>
            <a:r>
              <a:rPr lang="he-IL" dirty="0"/>
              <a:t> </a:t>
            </a:r>
            <a:r>
              <a:rPr lang="he-IL" dirty="0" err="1"/>
              <a:t>וציטוקינין</a:t>
            </a:r>
            <a:r>
              <a:rPr lang="he-IL" dirty="0"/>
              <a:t>.</a:t>
            </a:r>
            <a:endParaRPr lang="en-US" dirty="0"/>
          </a:p>
          <a:p>
            <a:pPr fontAlgn="auto">
              <a:spcAft>
                <a:spcPts val="0"/>
              </a:spcAft>
              <a:buFont typeface="Arial" pitchFamily="34" charset="0"/>
              <a:buChar char="•"/>
              <a:defRPr/>
            </a:pPr>
            <a:r>
              <a:rPr lang="he-IL" b="1" dirty="0"/>
              <a:t>המשתנים התלויים</a:t>
            </a:r>
            <a:r>
              <a:rPr lang="he-IL" dirty="0"/>
              <a:t>:1. תהליך הנביטה.2. התפתחות הנבט.</a:t>
            </a:r>
            <a:endParaRPr lang="en-US" dirty="0"/>
          </a:p>
          <a:p>
            <a:pPr fontAlgn="auto">
              <a:spcAft>
                <a:spcPts val="0"/>
              </a:spcAft>
              <a:buFont typeface="Arial" pitchFamily="34" charset="0"/>
              <a:buChar char="•"/>
              <a:defRPr/>
            </a:pPr>
            <a:endParaRPr lang="he-I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nvGraphicFramePr>
        <p:xfrm>
          <a:off x="1866900" y="1412875"/>
          <a:ext cx="6450013" cy="2743200"/>
        </p:xfrm>
        <a:graphic>
          <a:graphicData uri="http://schemas.openxmlformats.org/drawingml/2006/table">
            <a:tbl>
              <a:tblPr rtl="1"/>
              <a:tblGrid>
                <a:gridCol w="2149546"/>
                <a:gridCol w="2150303"/>
                <a:gridCol w="2150303"/>
              </a:tblGrid>
              <a:tr h="540405">
                <a:tc>
                  <a:txBody>
                    <a:bodyPr/>
                    <a:lstStyle/>
                    <a:p>
                      <a:pPr algn="r" rtl="1">
                        <a:lnSpc>
                          <a:spcPct val="150000"/>
                        </a:lnSpc>
                        <a:spcAft>
                          <a:spcPts val="0"/>
                        </a:spcAft>
                      </a:pPr>
                      <a:r>
                        <a:rPr lang="he-IL" sz="2400" dirty="0">
                          <a:latin typeface="Arial"/>
                          <a:ea typeface="Times New Roman"/>
                          <a:cs typeface="David"/>
                        </a:rPr>
                        <a:t>טיפול</a:t>
                      </a:r>
                      <a:endParaRPr lang="en-US"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he-IL" sz="2400">
                          <a:latin typeface="Arial"/>
                          <a:ea typeface="Times New Roman"/>
                          <a:cs typeface="David"/>
                        </a:rPr>
                        <a:t>ריכוז גיברלין</a:t>
                      </a:r>
                      <a:endParaRPr lang="en-US" sz="2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he-IL" sz="2400">
                          <a:latin typeface="Arial"/>
                          <a:ea typeface="Times New Roman"/>
                          <a:cs typeface="David"/>
                        </a:rPr>
                        <a:t>ריכוז ציטוקינין</a:t>
                      </a:r>
                      <a:endParaRPr lang="en-US" sz="2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405">
                <a:tc>
                  <a:txBody>
                    <a:bodyPr/>
                    <a:lstStyle/>
                    <a:p>
                      <a:pPr algn="r" rtl="1">
                        <a:lnSpc>
                          <a:spcPct val="150000"/>
                        </a:lnSpc>
                        <a:spcAft>
                          <a:spcPts val="0"/>
                        </a:spcAft>
                      </a:pPr>
                      <a:r>
                        <a:rPr lang="he-IL" sz="2400" dirty="0" err="1">
                          <a:latin typeface="Arial"/>
                          <a:ea typeface="Times New Roman"/>
                          <a:cs typeface="David"/>
                        </a:rPr>
                        <a:t>גיברלין</a:t>
                      </a:r>
                      <a:endParaRPr lang="en-US"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2400" dirty="0">
                          <a:latin typeface="Arial"/>
                          <a:ea typeface="Times New Roman"/>
                          <a:cs typeface="David"/>
                        </a:rPr>
                        <a:t>100 </a:t>
                      </a:r>
                      <a:r>
                        <a:rPr lang="en-US" sz="2400" dirty="0" err="1">
                          <a:latin typeface="Arial"/>
                          <a:ea typeface="Times New Roman"/>
                          <a:cs typeface="David"/>
                        </a:rPr>
                        <a:t>ppm</a:t>
                      </a:r>
                      <a:endParaRPr lang="en-US"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en-US" sz="2400">
                          <a:latin typeface="Arial"/>
                          <a:ea typeface="Times New Roman"/>
                          <a:cs typeface="David"/>
                        </a:rPr>
                        <a:t>0 ppm</a:t>
                      </a:r>
                      <a:endParaRPr lang="en-US" sz="2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405">
                <a:tc>
                  <a:txBody>
                    <a:bodyPr/>
                    <a:lstStyle/>
                    <a:p>
                      <a:pPr algn="r" rtl="1">
                        <a:lnSpc>
                          <a:spcPct val="150000"/>
                        </a:lnSpc>
                        <a:spcAft>
                          <a:spcPts val="0"/>
                        </a:spcAft>
                      </a:pPr>
                      <a:r>
                        <a:rPr lang="he-IL" sz="2400">
                          <a:latin typeface="Arial"/>
                          <a:ea typeface="Times New Roman"/>
                          <a:cs typeface="David"/>
                        </a:rPr>
                        <a:t>ציטוקינין</a:t>
                      </a:r>
                      <a:endParaRPr lang="en-US" sz="2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2400" dirty="0">
                          <a:latin typeface="Arial"/>
                          <a:ea typeface="Times New Roman"/>
                          <a:cs typeface="David"/>
                        </a:rPr>
                        <a:t>0 </a:t>
                      </a:r>
                      <a:r>
                        <a:rPr lang="en-US" sz="2400" dirty="0" err="1">
                          <a:latin typeface="Arial"/>
                          <a:ea typeface="Times New Roman"/>
                          <a:cs typeface="David"/>
                        </a:rPr>
                        <a:t>ppm</a:t>
                      </a:r>
                      <a:endParaRPr lang="en-US"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2400">
                          <a:latin typeface="Arial"/>
                          <a:ea typeface="Times New Roman"/>
                          <a:cs typeface="David"/>
                        </a:rPr>
                        <a:t>100 ppm</a:t>
                      </a:r>
                      <a:endParaRPr lang="en-US" sz="2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405">
                <a:tc>
                  <a:txBody>
                    <a:bodyPr/>
                    <a:lstStyle/>
                    <a:p>
                      <a:pPr algn="r" rtl="1">
                        <a:lnSpc>
                          <a:spcPct val="150000"/>
                        </a:lnSpc>
                        <a:spcAft>
                          <a:spcPts val="0"/>
                        </a:spcAft>
                      </a:pPr>
                      <a:r>
                        <a:rPr lang="he-IL" sz="2400">
                          <a:latin typeface="Arial"/>
                          <a:ea typeface="Times New Roman"/>
                          <a:cs typeface="David"/>
                        </a:rPr>
                        <a:t>1:1</a:t>
                      </a:r>
                      <a:endParaRPr lang="en-US" sz="2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2400" dirty="0">
                          <a:latin typeface="Arial"/>
                          <a:ea typeface="Times New Roman"/>
                          <a:cs typeface="David"/>
                        </a:rPr>
                        <a:t>50 </a:t>
                      </a:r>
                      <a:r>
                        <a:rPr lang="en-US" sz="2400" dirty="0" err="1">
                          <a:latin typeface="Arial"/>
                          <a:ea typeface="Times New Roman"/>
                          <a:cs typeface="David"/>
                        </a:rPr>
                        <a:t>ppm</a:t>
                      </a:r>
                      <a:endParaRPr lang="en-US"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0"/>
                        </a:spcAft>
                      </a:pPr>
                      <a:r>
                        <a:rPr lang="en-US" sz="2400" dirty="0">
                          <a:latin typeface="Arial"/>
                          <a:ea typeface="Times New Roman"/>
                          <a:cs typeface="David"/>
                        </a:rPr>
                        <a:t>50 </a:t>
                      </a:r>
                      <a:r>
                        <a:rPr lang="en-US" sz="2400" dirty="0" err="1">
                          <a:latin typeface="Arial"/>
                          <a:ea typeface="Times New Roman"/>
                          <a:cs typeface="David"/>
                        </a:rPr>
                        <a:t>ppm</a:t>
                      </a:r>
                      <a:endParaRPr lang="en-US"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405">
                <a:tc>
                  <a:txBody>
                    <a:bodyPr/>
                    <a:lstStyle/>
                    <a:p>
                      <a:pPr algn="r" rtl="1">
                        <a:lnSpc>
                          <a:spcPct val="150000"/>
                        </a:lnSpc>
                        <a:spcAft>
                          <a:spcPts val="0"/>
                        </a:spcAft>
                      </a:pPr>
                      <a:r>
                        <a:rPr lang="he-IL" sz="2400">
                          <a:latin typeface="Arial"/>
                          <a:ea typeface="Times New Roman"/>
                          <a:cs typeface="David"/>
                        </a:rPr>
                        <a:t>מים (ביקורת)</a:t>
                      </a:r>
                      <a:endParaRPr lang="en-US" sz="2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2400">
                          <a:latin typeface="Arial"/>
                          <a:ea typeface="Times New Roman"/>
                          <a:cs typeface="David"/>
                        </a:rPr>
                        <a:t>0 ppm</a:t>
                      </a:r>
                      <a:endParaRPr lang="en-US" sz="2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2400" dirty="0">
                          <a:latin typeface="Arial"/>
                          <a:ea typeface="Times New Roman"/>
                          <a:cs typeface="David"/>
                        </a:rPr>
                        <a:t>0 </a:t>
                      </a:r>
                      <a:r>
                        <a:rPr lang="en-US" sz="2400" dirty="0" err="1">
                          <a:latin typeface="Arial"/>
                          <a:ea typeface="Times New Roman"/>
                          <a:cs typeface="David"/>
                        </a:rPr>
                        <a:t>ppm</a:t>
                      </a:r>
                      <a:endParaRPr lang="en-US"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59" name="מלבן 5"/>
          <p:cNvSpPr>
            <a:spLocks noChangeArrowheads="1"/>
          </p:cNvSpPr>
          <p:nvPr/>
        </p:nvSpPr>
        <p:spPr bwMode="auto">
          <a:xfrm>
            <a:off x="2700338" y="620713"/>
            <a:ext cx="4572000" cy="369887"/>
          </a:xfrm>
          <a:prstGeom prst="rect">
            <a:avLst/>
          </a:prstGeom>
          <a:noFill/>
          <a:ln w="9525">
            <a:noFill/>
            <a:miter lim="800000"/>
            <a:headEnd/>
            <a:tailEnd/>
          </a:ln>
        </p:spPr>
        <p:txBody>
          <a:bodyPr>
            <a:spAutoFit/>
          </a:bodyPr>
          <a:lstStyle/>
          <a:p>
            <a:pPr algn="ctr"/>
            <a:r>
              <a:rPr lang="he-IL">
                <a:ea typeface="Times New Roman" pitchFamily="18" charset="0"/>
                <a:cs typeface="David" pitchFamily="2" charset="-79"/>
              </a:rPr>
              <a:t>טבלה 1. הרכב תמיסות ההורמונים</a:t>
            </a:r>
            <a:endParaRPr lang="en-US" sz="1100">
              <a:ea typeface="Times New Roman" pitchFamily="18" charset="0"/>
              <a:cs typeface="David" pitchFamily="2" charset="-79"/>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6"/>
          <p:cNvGrpSpPr>
            <a:grpSpLocks noChangeAspect="1"/>
          </p:cNvGrpSpPr>
          <p:nvPr/>
        </p:nvGrpSpPr>
        <p:grpSpPr bwMode="auto">
          <a:xfrm>
            <a:off x="3924300" y="692150"/>
            <a:ext cx="4359275" cy="2305050"/>
            <a:chOff x="3233" y="1440"/>
            <a:chExt cx="6865" cy="3977"/>
          </a:xfrm>
        </p:grpSpPr>
        <p:sp>
          <p:nvSpPr>
            <p:cNvPr id="19540" name="AutoShape 7"/>
            <p:cNvSpPr>
              <a:spLocks noChangeAspect="1" noChangeArrowheads="1"/>
            </p:cNvSpPr>
            <p:nvPr/>
          </p:nvSpPr>
          <p:spPr bwMode="auto">
            <a:xfrm>
              <a:off x="3233" y="1440"/>
              <a:ext cx="6865" cy="3977"/>
            </a:xfrm>
            <a:prstGeom prst="rect">
              <a:avLst/>
            </a:prstGeom>
            <a:noFill/>
            <a:ln w="9525">
              <a:noFill/>
              <a:miter lim="800000"/>
              <a:headEnd/>
              <a:tailEnd/>
            </a:ln>
          </p:spPr>
          <p:txBody>
            <a:bodyPr/>
            <a:lstStyle/>
            <a:p>
              <a:endParaRPr lang="he-IL">
                <a:latin typeface="Calibri" pitchFamily="34" charset="0"/>
              </a:endParaRPr>
            </a:p>
          </p:txBody>
        </p:sp>
        <p:sp>
          <p:nvSpPr>
            <p:cNvPr id="19541" name="Rectangle 8"/>
            <p:cNvSpPr>
              <a:spLocks noChangeArrowheads="1"/>
            </p:cNvSpPr>
            <p:nvPr/>
          </p:nvSpPr>
          <p:spPr bwMode="auto">
            <a:xfrm>
              <a:off x="3978" y="1575"/>
              <a:ext cx="6120" cy="3030"/>
            </a:xfrm>
            <a:prstGeom prst="rect">
              <a:avLst/>
            </a:prstGeom>
            <a:noFill/>
            <a:ln w="9525">
              <a:solidFill>
                <a:srgbClr val="333333"/>
              </a:solidFill>
              <a:miter lim="800000"/>
              <a:headEnd/>
              <a:tailEnd/>
            </a:ln>
          </p:spPr>
          <p:txBody>
            <a:bodyPr/>
            <a:lstStyle/>
            <a:p>
              <a:endParaRPr lang="he-IL">
                <a:latin typeface="Calibri" pitchFamily="34" charset="0"/>
              </a:endParaRPr>
            </a:p>
          </p:txBody>
        </p:sp>
        <p:sp>
          <p:nvSpPr>
            <p:cNvPr id="19542" name="Rectangle 9"/>
            <p:cNvSpPr>
              <a:spLocks noChangeArrowheads="1"/>
            </p:cNvSpPr>
            <p:nvPr/>
          </p:nvSpPr>
          <p:spPr bwMode="auto">
            <a:xfrm>
              <a:off x="9033" y="3180"/>
              <a:ext cx="615" cy="1425"/>
            </a:xfrm>
            <a:prstGeom prst="rect">
              <a:avLst/>
            </a:prstGeom>
            <a:solidFill>
              <a:srgbClr val="9999FF"/>
            </a:solidFill>
            <a:ln w="9525">
              <a:solidFill>
                <a:srgbClr val="000000"/>
              </a:solidFill>
              <a:miter lim="800000"/>
              <a:headEnd/>
              <a:tailEnd/>
            </a:ln>
          </p:spPr>
          <p:txBody>
            <a:bodyPr/>
            <a:lstStyle/>
            <a:p>
              <a:endParaRPr lang="he-IL">
                <a:latin typeface="Calibri" pitchFamily="34" charset="0"/>
              </a:endParaRPr>
            </a:p>
          </p:txBody>
        </p:sp>
        <p:sp>
          <p:nvSpPr>
            <p:cNvPr id="19543" name="Rectangle 10"/>
            <p:cNvSpPr>
              <a:spLocks noChangeArrowheads="1"/>
            </p:cNvSpPr>
            <p:nvPr/>
          </p:nvSpPr>
          <p:spPr bwMode="auto">
            <a:xfrm>
              <a:off x="7503" y="2355"/>
              <a:ext cx="615" cy="2250"/>
            </a:xfrm>
            <a:prstGeom prst="rect">
              <a:avLst/>
            </a:prstGeom>
            <a:solidFill>
              <a:srgbClr val="9999FF"/>
            </a:solidFill>
            <a:ln w="9525">
              <a:solidFill>
                <a:srgbClr val="000000"/>
              </a:solidFill>
              <a:miter lim="800000"/>
              <a:headEnd/>
              <a:tailEnd/>
            </a:ln>
          </p:spPr>
          <p:txBody>
            <a:bodyPr/>
            <a:lstStyle/>
            <a:p>
              <a:endParaRPr lang="he-IL">
                <a:latin typeface="Calibri" pitchFamily="34" charset="0"/>
              </a:endParaRPr>
            </a:p>
          </p:txBody>
        </p:sp>
        <p:sp>
          <p:nvSpPr>
            <p:cNvPr id="19544" name="Rectangle 11"/>
            <p:cNvSpPr>
              <a:spLocks noChangeArrowheads="1"/>
            </p:cNvSpPr>
            <p:nvPr/>
          </p:nvSpPr>
          <p:spPr bwMode="auto">
            <a:xfrm>
              <a:off x="5973" y="3690"/>
              <a:ext cx="615" cy="915"/>
            </a:xfrm>
            <a:prstGeom prst="rect">
              <a:avLst/>
            </a:prstGeom>
            <a:solidFill>
              <a:srgbClr val="9999FF"/>
            </a:solidFill>
            <a:ln w="9525">
              <a:solidFill>
                <a:srgbClr val="000000"/>
              </a:solidFill>
              <a:miter lim="800000"/>
              <a:headEnd/>
              <a:tailEnd/>
            </a:ln>
          </p:spPr>
          <p:txBody>
            <a:bodyPr/>
            <a:lstStyle/>
            <a:p>
              <a:endParaRPr lang="he-IL">
                <a:latin typeface="Calibri" pitchFamily="34" charset="0"/>
              </a:endParaRPr>
            </a:p>
          </p:txBody>
        </p:sp>
        <p:sp>
          <p:nvSpPr>
            <p:cNvPr id="19545" name="Rectangle 12"/>
            <p:cNvSpPr>
              <a:spLocks noChangeArrowheads="1"/>
            </p:cNvSpPr>
            <p:nvPr/>
          </p:nvSpPr>
          <p:spPr bwMode="auto">
            <a:xfrm>
              <a:off x="4443" y="2355"/>
              <a:ext cx="615" cy="2250"/>
            </a:xfrm>
            <a:prstGeom prst="rect">
              <a:avLst/>
            </a:prstGeom>
            <a:solidFill>
              <a:srgbClr val="9999FF"/>
            </a:solidFill>
            <a:ln w="9525">
              <a:solidFill>
                <a:srgbClr val="000000"/>
              </a:solidFill>
              <a:miter lim="800000"/>
              <a:headEnd/>
              <a:tailEnd/>
            </a:ln>
          </p:spPr>
          <p:txBody>
            <a:bodyPr/>
            <a:lstStyle/>
            <a:p>
              <a:endParaRPr lang="he-IL">
                <a:latin typeface="Calibri" pitchFamily="34" charset="0"/>
              </a:endParaRPr>
            </a:p>
          </p:txBody>
        </p:sp>
        <p:sp>
          <p:nvSpPr>
            <p:cNvPr id="19546" name="Line 13"/>
            <p:cNvSpPr>
              <a:spLocks noChangeShapeType="1"/>
            </p:cNvSpPr>
            <p:nvPr/>
          </p:nvSpPr>
          <p:spPr bwMode="auto">
            <a:xfrm flipV="1">
              <a:off x="9333" y="3060"/>
              <a:ext cx="3" cy="120"/>
            </a:xfrm>
            <a:prstGeom prst="line">
              <a:avLst/>
            </a:prstGeom>
            <a:noFill/>
            <a:ln w="9525">
              <a:solidFill>
                <a:srgbClr val="000000"/>
              </a:solidFill>
              <a:round/>
              <a:headEnd/>
              <a:tailEnd/>
            </a:ln>
          </p:spPr>
          <p:txBody>
            <a:bodyPr/>
            <a:lstStyle/>
            <a:p>
              <a:endParaRPr lang="he-IL"/>
            </a:p>
          </p:txBody>
        </p:sp>
        <p:sp>
          <p:nvSpPr>
            <p:cNvPr id="19547" name="Line 14"/>
            <p:cNvSpPr>
              <a:spLocks noChangeShapeType="1"/>
            </p:cNvSpPr>
            <p:nvPr/>
          </p:nvSpPr>
          <p:spPr bwMode="auto">
            <a:xfrm>
              <a:off x="9288" y="3060"/>
              <a:ext cx="105" cy="2"/>
            </a:xfrm>
            <a:prstGeom prst="line">
              <a:avLst/>
            </a:prstGeom>
            <a:noFill/>
            <a:ln w="9525">
              <a:solidFill>
                <a:srgbClr val="000000"/>
              </a:solidFill>
              <a:round/>
              <a:headEnd/>
              <a:tailEnd/>
            </a:ln>
          </p:spPr>
          <p:txBody>
            <a:bodyPr/>
            <a:lstStyle/>
            <a:p>
              <a:endParaRPr lang="he-IL"/>
            </a:p>
          </p:txBody>
        </p:sp>
        <p:sp>
          <p:nvSpPr>
            <p:cNvPr id="19548" name="Line 15"/>
            <p:cNvSpPr>
              <a:spLocks noChangeShapeType="1"/>
            </p:cNvSpPr>
            <p:nvPr/>
          </p:nvSpPr>
          <p:spPr bwMode="auto">
            <a:xfrm flipV="1">
              <a:off x="7803" y="2265"/>
              <a:ext cx="3" cy="90"/>
            </a:xfrm>
            <a:prstGeom prst="line">
              <a:avLst/>
            </a:prstGeom>
            <a:noFill/>
            <a:ln w="9525">
              <a:solidFill>
                <a:srgbClr val="000000"/>
              </a:solidFill>
              <a:round/>
              <a:headEnd/>
              <a:tailEnd/>
            </a:ln>
          </p:spPr>
          <p:txBody>
            <a:bodyPr/>
            <a:lstStyle/>
            <a:p>
              <a:endParaRPr lang="he-IL"/>
            </a:p>
          </p:txBody>
        </p:sp>
        <p:sp>
          <p:nvSpPr>
            <p:cNvPr id="19549" name="Line 16"/>
            <p:cNvSpPr>
              <a:spLocks noChangeShapeType="1"/>
            </p:cNvSpPr>
            <p:nvPr/>
          </p:nvSpPr>
          <p:spPr bwMode="auto">
            <a:xfrm>
              <a:off x="7758" y="2265"/>
              <a:ext cx="105" cy="2"/>
            </a:xfrm>
            <a:prstGeom prst="line">
              <a:avLst/>
            </a:prstGeom>
            <a:noFill/>
            <a:ln w="9525">
              <a:solidFill>
                <a:srgbClr val="000000"/>
              </a:solidFill>
              <a:round/>
              <a:headEnd/>
              <a:tailEnd/>
            </a:ln>
          </p:spPr>
          <p:txBody>
            <a:bodyPr/>
            <a:lstStyle/>
            <a:p>
              <a:endParaRPr lang="he-IL"/>
            </a:p>
          </p:txBody>
        </p:sp>
        <p:sp>
          <p:nvSpPr>
            <p:cNvPr id="19550" name="Line 17"/>
            <p:cNvSpPr>
              <a:spLocks noChangeShapeType="1"/>
            </p:cNvSpPr>
            <p:nvPr/>
          </p:nvSpPr>
          <p:spPr bwMode="auto">
            <a:xfrm flipV="1">
              <a:off x="6273" y="3600"/>
              <a:ext cx="3" cy="90"/>
            </a:xfrm>
            <a:prstGeom prst="line">
              <a:avLst/>
            </a:prstGeom>
            <a:noFill/>
            <a:ln w="9525">
              <a:solidFill>
                <a:srgbClr val="000000"/>
              </a:solidFill>
              <a:round/>
              <a:headEnd/>
              <a:tailEnd/>
            </a:ln>
          </p:spPr>
          <p:txBody>
            <a:bodyPr/>
            <a:lstStyle/>
            <a:p>
              <a:endParaRPr lang="he-IL"/>
            </a:p>
          </p:txBody>
        </p:sp>
        <p:sp>
          <p:nvSpPr>
            <p:cNvPr id="19551" name="Line 18"/>
            <p:cNvSpPr>
              <a:spLocks noChangeShapeType="1"/>
            </p:cNvSpPr>
            <p:nvPr/>
          </p:nvSpPr>
          <p:spPr bwMode="auto">
            <a:xfrm>
              <a:off x="6229" y="3600"/>
              <a:ext cx="104" cy="2"/>
            </a:xfrm>
            <a:prstGeom prst="line">
              <a:avLst/>
            </a:prstGeom>
            <a:noFill/>
            <a:ln w="9525">
              <a:solidFill>
                <a:srgbClr val="000000"/>
              </a:solidFill>
              <a:round/>
              <a:headEnd/>
              <a:tailEnd/>
            </a:ln>
          </p:spPr>
          <p:txBody>
            <a:bodyPr/>
            <a:lstStyle/>
            <a:p>
              <a:endParaRPr lang="he-IL"/>
            </a:p>
          </p:txBody>
        </p:sp>
        <p:sp>
          <p:nvSpPr>
            <p:cNvPr id="19552" name="Line 19"/>
            <p:cNvSpPr>
              <a:spLocks noChangeShapeType="1"/>
            </p:cNvSpPr>
            <p:nvPr/>
          </p:nvSpPr>
          <p:spPr bwMode="auto">
            <a:xfrm flipV="1">
              <a:off x="4743" y="2130"/>
              <a:ext cx="3" cy="225"/>
            </a:xfrm>
            <a:prstGeom prst="line">
              <a:avLst/>
            </a:prstGeom>
            <a:noFill/>
            <a:ln w="9525">
              <a:solidFill>
                <a:srgbClr val="000000"/>
              </a:solidFill>
              <a:round/>
              <a:headEnd/>
              <a:tailEnd/>
            </a:ln>
          </p:spPr>
          <p:txBody>
            <a:bodyPr/>
            <a:lstStyle/>
            <a:p>
              <a:endParaRPr lang="he-IL"/>
            </a:p>
          </p:txBody>
        </p:sp>
        <p:sp>
          <p:nvSpPr>
            <p:cNvPr id="19553" name="Line 20"/>
            <p:cNvSpPr>
              <a:spLocks noChangeShapeType="1"/>
            </p:cNvSpPr>
            <p:nvPr/>
          </p:nvSpPr>
          <p:spPr bwMode="auto">
            <a:xfrm>
              <a:off x="4698" y="2130"/>
              <a:ext cx="105" cy="2"/>
            </a:xfrm>
            <a:prstGeom prst="line">
              <a:avLst/>
            </a:prstGeom>
            <a:noFill/>
            <a:ln w="9525">
              <a:solidFill>
                <a:srgbClr val="000000"/>
              </a:solidFill>
              <a:round/>
              <a:headEnd/>
              <a:tailEnd/>
            </a:ln>
          </p:spPr>
          <p:txBody>
            <a:bodyPr/>
            <a:lstStyle/>
            <a:p>
              <a:endParaRPr lang="he-IL"/>
            </a:p>
          </p:txBody>
        </p:sp>
        <p:sp>
          <p:nvSpPr>
            <p:cNvPr id="19554" name="Line 21"/>
            <p:cNvSpPr>
              <a:spLocks noChangeShapeType="1"/>
            </p:cNvSpPr>
            <p:nvPr/>
          </p:nvSpPr>
          <p:spPr bwMode="auto">
            <a:xfrm>
              <a:off x="3913" y="4605"/>
              <a:ext cx="75" cy="2"/>
            </a:xfrm>
            <a:prstGeom prst="line">
              <a:avLst/>
            </a:prstGeom>
            <a:noFill/>
            <a:ln w="0">
              <a:solidFill>
                <a:srgbClr val="000000"/>
              </a:solidFill>
              <a:round/>
              <a:headEnd/>
              <a:tailEnd/>
            </a:ln>
          </p:spPr>
          <p:txBody>
            <a:bodyPr/>
            <a:lstStyle/>
            <a:p>
              <a:endParaRPr lang="he-IL"/>
            </a:p>
          </p:txBody>
        </p:sp>
        <p:sp>
          <p:nvSpPr>
            <p:cNvPr id="19555" name="Line 22"/>
            <p:cNvSpPr>
              <a:spLocks noChangeShapeType="1"/>
            </p:cNvSpPr>
            <p:nvPr/>
          </p:nvSpPr>
          <p:spPr bwMode="auto">
            <a:xfrm>
              <a:off x="3913" y="3855"/>
              <a:ext cx="75" cy="2"/>
            </a:xfrm>
            <a:prstGeom prst="line">
              <a:avLst/>
            </a:prstGeom>
            <a:noFill/>
            <a:ln w="0">
              <a:solidFill>
                <a:srgbClr val="000000"/>
              </a:solidFill>
              <a:round/>
              <a:headEnd/>
              <a:tailEnd/>
            </a:ln>
          </p:spPr>
          <p:txBody>
            <a:bodyPr/>
            <a:lstStyle/>
            <a:p>
              <a:endParaRPr lang="he-IL"/>
            </a:p>
          </p:txBody>
        </p:sp>
        <p:sp>
          <p:nvSpPr>
            <p:cNvPr id="19556" name="Line 23"/>
            <p:cNvSpPr>
              <a:spLocks noChangeShapeType="1"/>
            </p:cNvSpPr>
            <p:nvPr/>
          </p:nvSpPr>
          <p:spPr bwMode="auto">
            <a:xfrm>
              <a:off x="3913" y="3090"/>
              <a:ext cx="75" cy="2"/>
            </a:xfrm>
            <a:prstGeom prst="line">
              <a:avLst/>
            </a:prstGeom>
            <a:noFill/>
            <a:ln w="0">
              <a:solidFill>
                <a:srgbClr val="000000"/>
              </a:solidFill>
              <a:round/>
              <a:headEnd/>
              <a:tailEnd/>
            </a:ln>
          </p:spPr>
          <p:txBody>
            <a:bodyPr/>
            <a:lstStyle/>
            <a:p>
              <a:endParaRPr lang="he-IL"/>
            </a:p>
          </p:txBody>
        </p:sp>
        <p:sp>
          <p:nvSpPr>
            <p:cNvPr id="19557" name="Line 24"/>
            <p:cNvSpPr>
              <a:spLocks noChangeShapeType="1"/>
            </p:cNvSpPr>
            <p:nvPr/>
          </p:nvSpPr>
          <p:spPr bwMode="auto">
            <a:xfrm>
              <a:off x="3913" y="2340"/>
              <a:ext cx="75" cy="2"/>
            </a:xfrm>
            <a:prstGeom prst="line">
              <a:avLst/>
            </a:prstGeom>
            <a:noFill/>
            <a:ln w="0">
              <a:solidFill>
                <a:srgbClr val="000000"/>
              </a:solidFill>
              <a:round/>
              <a:headEnd/>
              <a:tailEnd/>
            </a:ln>
          </p:spPr>
          <p:txBody>
            <a:bodyPr/>
            <a:lstStyle/>
            <a:p>
              <a:endParaRPr lang="he-IL"/>
            </a:p>
          </p:txBody>
        </p:sp>
        <p:sp>
          <p:nvSpPr>
            <p:cNvPr id="19558" name="Line 25"/>
            <p:cNvSpPr>
              <a:spLocks noChangeShapeType="1"/>
            </p:cNvSpPr>
            <p:nvPr/>
          </p:nvSpPr>
          <p:spPr bwMode="auto">
            <a:xfrm>
              <a:off x="3913" y="1575"/>
              <a:ext cx="75" cy="2"/>
            </a:xfrm>
            <a:prstGeom prst="line">
              <a:avLst/>
            </a:prstGeom>
            <a:noFill/>
            <a:ln w="0">
              <a:solidFill>
                <a:srgbClr val="000000"/>
              </a:solidFill>
              <a:round/>
              <a:headEnd/>
              <a:tailEnd/>
            </a:ln>
          </p:spPr>
          <p:txBody>
            <a:bodyPr/>
            <a:lstStyle/>
            <a:p>
              <a:endParaRPr lang="he-IL"/>
            </a:p>
          </p:txBody>
        </p:sp>
        <p:sp>
          <p:nvSpPr>
            <p:cNvPr id="19559" name="Line 26"/>
            <p:cNvSpPr>
              <a:spLocks noChangeShapeType="1"/>
            </p:cNvSpPr>
            <p:nvPr/>
          </p:nvSpPr>
          <p:spPr bwMode="auto">
            <a:xfrm flipV="1">
              <a:off x="9303" y="4605"/>
              <a:ext cx="3" cy="75"/>
            </a:xfrm>
            <a:prstGeom prst="line">
              <a:avLst/>
            </a:prstGeom>
            <a:noFill/>
            <a:ln w="0">
              <a:solidFill>
                <a:srgbClr val="000000"/>
              </a:solidFill>
              <a:round/>
              <a:headEnd/>
              <a:tailEnd/>
            </a:ln>
          </p:spPr>
          <p:txBody>
            <a:bodyPr/>
            <a:lstStyle/>
            <a:p>
              <a:endParaRPr lang="he-IL"/>
            </a:p>
          </p:txBody>
        </p:sp>
        <p:sp>
          <p:nvSpPr>
            <p:cNvPr id="19560" name="Line 27"/>
            <p:cNvSpPr>
              <a:spLocks noChangeShapeType="1"/>
            </p:cNvSpPr>
            <p:nvPr/>
          </p:nvSpPr>
          <p:spPr bwMode="auto">
            <a:xfrm flipV="1">
              <a:off x="7773" y="4605"/>
              <a:ext cx="3" cy="75"/>
            </a:xfrm>
            <a:prstGeom prst="line">
              <a:avLst/>
            </a:prstGeom>
            <a:noFill/>
            <a:ln w="0">
              <a:solidFill>
                <a:srgbClr val="000000"/>
              </a:solidFill>
              <a:round/>
              <a:headEnd/>
              <a:tailEnd/>
            </a:ln>
          </p:spPr>
          <p:txBody>
            <a:bodyPr/>
            <a:lstStyle/>
            <a:p>
              <a:endParaRPr lang="he-IL"/>
            </a:p>
          </p:txBody>
        </p:sp>
        <p:sp>
          <p:nvSpPr>
            <p:cNvPr id="19561" name="Line 28"/>
            <p:cNvSpPr>
              <a:spLocks noChangeShapeType="1"/>
            </p:cNvSpPr>
            <p:nvPr/>
          </p:nvSpPr>
          <p:spPr bwMode="auto">
            <a:xfrm flipV="1">
              <a:off x="6243" y="4605"/>
              <a:ext cx="3" cy="75"/>
            </a:xfrm>
            <a:prstGeom prst="line">
              <a:avLst/>
            </a:prstGeom>
            <a:noFill/>
            <a:ln w="0">
              <a:solidFill>
                <a:srgbClr val="000000"/>
              </a:solidFill>
              <a:round/>
              <a:headEnd/>
              <a:tailEnd/>
            </a:ln>
          </p:spPr>
          <p:txBody>
            <a:bodyPr/>
            <a:lstStyle/>
            <a:p>
              <a:endParaRPr lang="he-IL"/>
            </a:p>
          </p:txBody>
        </p:sp>
        <p:sp>
          <p:nvSpPr>
            <p:cNvPr id="19562" name="Line 29"/>
            <p:cNvSpPr>
              <a:spLocks noChangeShapeType="1"/>
            </p:cNvSpPr>
            <p:nvPr/>
          </p:nvSpPr>
          <p:spPr bwMode="auto">
            <a:xfrm flipV="1">
              <a:off x="4713" y="4605"/>
              <a:ext cx="3" cy="75"/>
            </a:xfrm>
            <a:prstGeom prst="line">
              <a:avLst/>
            </a:prstGeom>
            <a:noFill/>
            <a:ln w="0">
              <a:solidFill>
                <a:srgbClr val="000000"/>
              </a:solidFill>
              <a:round/>
              <a:headEnd/>
              <a:tailEnd/>
            </a:ln>
          </p:spPr>
          <p:txBody>
            <a:bodyPr/>
            <a:lstStyle/>
            <a:p>
              <a:endParaRPr lang="he-IL"/>
            </a:p>
          </p:txBody>
        </p:sp>
        <p:sp>
          <p:nvSpPr>
            <p:cNvPr id="19563" name="Rectangle 30"/>
            <p:cNvSpPr>
              <a:spLocks noChangeArrowheads="1"/>
            </p:cNvSpPr>
            <p:nvPr/>
          </p:nvSpPr>
          <p:spPr bwMode="auto">
            <a:xfrm>
              <a:off x="3761" y="4470"/>
              <a:ext cx="122" cy="265"/>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0</a:t>
              </a:r>
              <a:endParaRPr lang="he-IL"/>
            </a:p>
          </p:txBody>
        </p:sp>
        <p:sp>
          <p:nvSpPr>
            <p:cNvPr id="19564" name="Rectangle 31"/>
            <p:cNvSpPr>
              <a:spLocks noChangeArrowheads="1"/>
            </p:cNvSpPr>
            <p:nvPr/>
          </p:nvSpPr>
          <p:spPr bwMode="auto">
            <a:xfrm>
              <a:off x="3761" y="3720"/>
              <a:ext cx="122" cy="265"/>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2</a:t>
              </a:r>
              <a:endParaRPr lang="he-IL"/>
            </a:p>
          </p:txBody>
        </p:sp>
        <p:sp>
          <p:nvSpPr>
            <p:cNvPr id="19565" name="Rectangle 32"/>
            <p:cNvSpPr>
              <a:spLocks noChangeArrowheads="1"/>
            </p:cNvSpPr>
            <p:nvPr/>
          </p:nvSpPr>
          <p:spPr bwMode="auto">
            <a:xfrm>
              <a:off x="3761" y="2955"/>
              <a:ext cx="122" cy="265"/>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4</a:t>
              </a:r>
              <a:endParaRPr lang="he-IL"/>
            </a:p>
          </p:txBody>
        </p:sp>
        <p:sp>
          <p:nvSpPr>
            <p:cNvPr id="19566" name="Rectangle 33"/>
            <p:cNvSpPr>
              <a:spLocks noChangeArrowheads="1"/>
            </p:cNvSpPr>
            <p:nvPr/>
          </p:nvSpPr>
          <p:spPr bwMode="auto">
            <a:xfrm>
              <a:off x="3761" y="2205"/>
              <a:ext cx="122" cy="266"/>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6</a:t>
              </a:r>
              <a:endParaRPr lang="he-IL"/>
            </a:p>
          </p:txBody>
        </p:sp>
        <p:sp>
          <p:nvSpPr>
            <p:cNvPr id="19567" name="Rectangle 34"/>
            <p:cNvSpPr>
              <a:spLocks noChangeArrowheads="1"/>
            </p:cNvSpPr>
            <p:nvPr/>
          </p:nvSpPr>
          <p:spPr bwMode="auto">
            <a:xfrm>
              <a:off x="3761" y="1440"/>
              <a:ext cx="122" cy="266"/>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8</a:t>
              </a:r>
              <a:endParaRPr lang="he-IL"/>
            </a:p>
          </p:txBody>
        </p:sp>
        <p:sp>
          <p:nvSpPr>
            <p:cNvPr id="19568" name="Rectangle 35"/>
            <p:cNvSpPr>
              <a:spLocks noChangeArrowheads="1"/>
            </p:cNvSpPr>
            <p:nvPr/>
          </p:nvSpPr>
          <p:spPr bwMode="auto">
            <a:xfrm>
              <a:off x="9123" y="4670"/>
              <a:ext cx="348" cy="287"/>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מים</a:t>
              </a:r>
              <a:endParaRPr lang="he-IL"/>
            </a:p>
          </p:txBody>
        </p:sp>
        <p:sp>
          <p:nvSpPr>
            <p:cNvPr id="19569" name="Rectangle 36"/>
            <p:cNvSpPr>
              <a:spLocks noChangeArrowheads="1"/>
            </p:cNvSpPr>
            <p:nvPr/>
          </p:nvSpPr>
          <p:spPr bwMode="auto">
            <a:xfrm>
              <a:off x="7373" y="4670"/>
              <a:ext cx="748" cy="370"/>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ג'ברלין</a:t>
              </a:r>
              <a:endParaRPr lang="he-IL"/>
            </a:p>
          </p:txBody>
        </p:sp>
        <p:sp>
          <p:nvSpPr>
            <p:cNvPr id="19570" name="Rectangle 37"/>
            <p:cNvSpPr>
              <a:spLocks noChangeArrowheads="1"/>
            </p:cNvSpPr>
            <p:nvPr/>
          </p:nvSpPr>
          <p:spPr bwMode="auto">
            <a:xfrm>
              <a:off x="5871" y="4670"/>
              <a:ext cx="775" cy="287"/>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ציטוקינין</a:t>
              </a:r>
              <a:endParaRPr lang="he-IL"/>
            </a:p>
          </p:txBody>
        </p:sp>
        <p:sp>
          <p:nvSpPr>
            <p:cNvPr id="19571" name="Rectangle 38"/>
            <p:cNvSpPr>
              <a:spLocks noChangeArrowheads="1"/>
            </p:cNvSpPr>
            <p:nvPr/>
          </p:nvSpPr>
          <p:spPr bwMode="auto">
            <a:xfrm>
              <a:off x="4313" y="4670"/>
              <a:ext cx="689" cy="370"/>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01:01</a:t>
              </a:r>
              <a:endParaRPr lang="he-IL"/>
            </a:p>
          </p:txBody>
        </p:sp>
        <p:sp>
          <p:nvSpPr>
            <p:cNvPr id="19572" name="Rectangle 39"/>
            <p:cNvSpPr>
              <a:spLocks noChangeArrowheads="1"/>
            </p:cNvSpPr>
            <p:nvPr/>
          </p:nvSpPr>
          <p:spPr bwMode="auto">
            <a:xfrm>
              <a:off x="6666" y="5130"/>
              <a:ext cx="706" cy="287"/>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טיפולים</a:t>
              </a:r>
              <a:endParaRPr lang="he-IL"/>
            </a:p>
          </p:txBody>
        </p:sp>
        <p:sp>
          <p:nvSpPr>
            <p:cNvPr id="19573" name="Text Box 40"/>
            <p:cNvSpPr txBox="1">
              <a:spLocks noChangeArrowheads="1"/>
            </p:cNvSpPr>
            <p:nvPr/>
          </p:nvSpPr>
          <p:spPr bwMode="auto">
            <a:xfrm>
              <a:off x="7551" y="1782"/>
              <a:ext cx="490" cy="578"/>
            </a:xfrm>
            <a:prstGeom prst="rect">
              <a:avLst/>
            </a:prstGeom>
            <a:noFill/>
            <a:ln w="9525">
              <a:noFill/>
              <a:miter lim="800000"/>
              <a:headEnd/>
              <a:tailEnd/>
            </a:ln>
          </p:spPr>
          <p:txBody>
            <a:bodyPr/>
            <a:lstStyle/>
            <a:p>
              <a:pPr>
                <a:spcAft>
                  <a:spcPts val="1000"/>
                </a:spcAft>
              </a:pPr>
              <a:r>
                <a:rPr lang="he-IL">
                  <a:solidFill>
                    <a:srgbClr val="000000"/>
                  </a:solidFill>
                </a:rPr>
                <a:t>א</a:t>
              </a:r>
              <a:endParaRPr lang="he-IL"/>
            </a:p>
          </p:txBody>
        </p:sp>
        <p:sp>
          <p:nvSpPr>
            <p:cNvPr id="19574" name="Text Box 41"/>
            <p:cNvSpPr txBox="1">
              <a:spLocks noChangeArrowheads="1"/>
            </p:cNvSpPr>
            <p:nvPr/>
          </p:nvSpPr>
          <p:spPr bwMode="auto">
            <a:xfrm>
              <a:off x="9096" y="2557"/>
              <a:ext cx="485" cy="578"/>
            </a:xfrm>
            <a:prstGeom prst="rect">
              <a:avLst/>
            </a:prstGeom>
            <a:noFill/>
            <a:ln w="9525">
              <a:noFill/>
              <a:miter lim="800000"/>
              <a:headEnd/>
              <a:tailEnd/>
            </a:ln>
          </p:spPr>
          <p:txBody>
            <a:bodyPr/>
            <a:lstStyle/>
            <a:p>
              <a:pPr>
                <a:spcAft>
                  <a:spcPts val="1000"/>
                </a:spcAft>
              </a:pPr>
              <a:r>
                <a:rPr lang="he-IL">
                  <a:solidFill>
                    <a:srgbClr val="000000"/>
                  </a:solidFill>
                </a:rPr>
                <a:t>ב</a:t>
              </a:r>
              <a:endParaRPr lang="he-IL"/>
            </a:p>
          </p:txBody>
        </p:sp>
        <p:sp>
          <p:nvSpPr>
            <p:cNvPr id="19575" name="Text Box 42"/>
            <p:cNvSpPr txBox="1">
              <a:spLocks noChangeArrowheads="1"/>
            </p:cNvSpPr>
            <p:nvPr/>
          </p:nvSpPr>
          <p:spPr bwMode="auto">
            <a:xfrm>
              <a:off x="4498" y="1645"/>
              <a:ext cx="493" cy="577"/>
            </a:xfrm>
            <a:prstGeom prst="rect">
              <a:avLst/>
            </a:prstGeom>
            <a:noFill/>
            <a:ln w="9525">
              <a:noFill/>
              <a:miter lim="800000"/>
              <a:headEnd/>
              <a:tailEnd/>
            </a:ln>
          </p:spPr>
          <p:txBody>
            <a:bodyPr/>
            <a:lstStyle/>
            <a:p>
              <a:pPr>
                <a:spcAft>
                  <a:spcPts val="1000"/>
                </a:spcAft>
              </a:pPr>
              <a:r>
                <a:rPr lang="he-IL">
                  <a:solidFill>
                    <a:srgbClr val="000000"/>
                  </a:solidFill>
                </a:rPr>
                <a:t>א</a:t>
              </a:r>
              <a:endParaRPr lang="he-IL"/>
            </a:p>
          </p:txBody>
        </p:sp>
        <p:sp>
          <p:nvSpPr>
            <p:cNvPr id="19576" name="Text Box 43"/>
            <p:cNvSpPr txBox="1">
              <a:spLocks noChangeArrowheads="1"/>
            </p:cNvSpPr>
            <p:nvPr/>
          </p:nvSpPr>
          <p:spPr bwMode="auto">
            <a:xfrm>
              <a:off x="6058" y="3130"/>
              <a:ext cx="433" cy="577"/>
            </a:xfrm>
            <a:prstGeom prst="rect">
              <a:avLst/>
            </a:prstGeom>
            <a:noFill/>
            <a:ln w="9525">
              <a:noFill/>
              <a:miter lim="800000"/>
              <a:headEnd/>
              <a:tailEnd/>
            </a:ln>
          </p:spPr>
          <p:txBody>
            <a:bodyPr/>
            <a:lstStyle/>
            <a:p>
              <a:pPr>
                <a:spcAft>
                  <a:spcPts val="1000"/>
                </a:spcAft>
              </a:pPr>
              <a:r>
                <a:rPr lang="he-IL">
                  <a:solidFill>
                    <a:srgbClr val="000000"/>
                  </a:solidFill>
                </a:rPr>
                <a:t>ג</a:t>
              </a:r>
              <a:endParaRPr lang="he-IL"/>
            </a:p>
          </p:txBody>
        </p:sp>
        <p:sp>
          <p:nvSpPr>
            <p:cNvPr id="19577" name="Rectangle 44"/>
            <p:cNvSpPr>
              <a:spLocks noChangeArrowheads="1"/>
            </p:cNvSpPr>
            <p:nvPr/>
          </p:nvSpPr>
          <p:spPr bwMode="auto">
            <a:xfrm rot="-5400000">
              <a:off x="3252" y="3027"/>
              <a:ext cx="540" cy="366"/>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ס"מ</a:t>
              </a:r>
              <a:endParaRPr lang="he-IL"/>
            </a:p>
          </p:txBody>
        </p:sp>
      </p:grpSp>
      <p:sp>
        <p:nvSpPr>
          <p:cNvPr id="19458" name="Rectangle 45"/>
          <p:cNvSpPr>
            <a:spLocks noChangeArrowheads="1"/>
          </p:cNvSpPr>
          <p:nvPr/>
        </p:nvSpPr>
        <p:spPr bwMode="auto">
          <a:xfrm>
            <a:off x="1658938" y="376238"/>
            <a:ext cx="6872287" cy="369887"/>
          </a:xfrm>
          <a:prstGeom prst="rect">
            <a:avLst/>
          </a:prstGeom>
          <a:noFill/>
          <a:ln w="9525">
            <a:noFill/>
            <a:miter lim="800000"/>
            <a:headEnd/>
            <a:tailEnd/>
          </a:ln>
        </p:spPr>
        <p:txBody>
          <a:bodyPr wrap="none" anchor="ctr">
            <a:spAutoFit/>
          </a:bodyPr>
          <a:lstStyle/>
          <a:p>
            <a:r>
              <a:rPr lang="he-IL">
                <a:ea typeface="Times New Roman" pitchFamily="18" charset="0"/>
                <a:cs typeface="David" pitchFamily="2" charset="-79"/>
              </a:rPr>
              <a:t>גרף 1. השפעת יחסי הורמונים גיברלין וציטוקינין על % הנביטה של זרעי חימצה. </a:t>
            </a:r>
          </a:p>
        </p:txBody>
      </p:sp>
      <p:grpSp>
        <p:nvGrpSpPr>
          <p:cNvPr id="19459" name="Group 47"/>
          <p:cNvGrpSpPr>
            <a:grpSpLocks noChangeAspect="1"/>
          </p:cNvGrpSpPr>
          <p:nvPr/>
        </p:nvGrpSpPr>
        <p:grpSpPr bwMode="auto">
          <a:xfrm>
            <a:off x="5292725" y="3429000"/>
            <a:ext cx="3495675" cy="2403475"/>
            <a:chOff x="2724" y="7456"/>
            <a:chExt cx="6640" cy="4014"/>
          </a:xfrm>
        </p:grpSpPr>
        <p:sp>
          <p:nvSpPr>
            <p:cNvPr id="19500" name="AutoShape 48"/>
            <p:cNvSpPr>
              <a:spLocks noChangeAspect="1" noChangeArrowheads="1"/>
            </p:cNvSpPr>
            <p:nvPr/>
          </p:nvSpPr>
          <p:spPr bwMode="auto">
            <a:xfrm>
              <a:off x="2724" y="7456"/>
              <a:ext cx="6640" cy="4014"/>
            </a:xfrm>
            <a:prstGeom prst="rect">
              <a:avLst/>
            </a:prstGeom>
            <a:noFill/>
            <a:ln w="9525">
              <a:noFill/>
              <a:miter lim="800000"/>
              <a:headEnd/>
              <a:tailEnd/>
            </a:ln>
          </p:spPr>
          <p:txBody>
            <a:bodyPr/>
            <a:lstStyle/>
            <a:p>
              <a:endParaRPr lang="he-IL">
                <a:latin typeface="Calibri" pitchFamily="34" charset="0"/>
              </a:endParaRPr>
            </a:p>
          </p:txBody>
        </p:sp>
        <p:sp>
          <p:nvSpPr>
            <p:cNvPr id="19501" name="Rectangle 49"/>
            <p:cNvSpPr>
              <a:spLocks noChangeArrowheads="1"/>
            </p:cNvSpPr>
            <p:nvPr/>
          </p:nvSpPr>
          <p:spPr bwMode="auto">
            <a:xfrm>
              <a:off x="3409" y="7479"/>
              <a:ext cx="5955" cy="3179"/>
            </a:xfrm>
            <a:prstGeom prst="rect">
              <a:avLst/>
            </a:prstGeom>
            <a:noFill/>
            <a:ln w="9525">
              <a:solidFill>
                <a:srgbClr val="000000"/>
              </a:solidFill>
              <a:miter lim="800000"/>
              <a:headEnd/>
              <a:tailEnd/>
            </a:ln>
          </p:spPr>
          <p:txBody>
            <a:bodyPr/>
            <a:lstStyle/>
            <a:p>
              <a:endParaRPr lang="he-IL">
                <a:latin typeface="Calibri" pitchFamily="34" charset="0"/>
              </a:endParaRPr>
            </a:p>
          </p:txBody>
        </p:sp>
        <p:sp>
          <p:nvSpPr>
            <p:cNvPr id="19502" name="Rectangle 50"/>
            <p:cNvSpPr>
              <a:spLocks noChangeArrowheads="1"/>
            </p:cNvSpPr>
            <p:nvPr/>
          </p:nvSpPr>
          <p:spPr bwMode="auto">
            <a:xfrm>
              <a:off x="8329" y="8078"/>
              <a:ext cx="600" cy="2580"/>
            </a:xfrm>
            <a:prstGeom prst="rect">
              <a:avLst/>
            </a:prstGeom>
            <a:solidFill>
              <a:srgbClr val="9999FF"/>
            </a:solidFill>
            <a:ln w="9525">
              <a:solidFill>
                <a:srgbClr val="000000"/>
              </a:solidFill>
              <a:miter lim="800000"/>
              <a:headEnd/>
              <a:tailEnd/>
            </a:ln>
          </p:spPr>
          <p:txBody>
            <a:bodyPr/>
            <a:lstStyle/>
            <a:p>
              <a:endParaRPr lang="he-IL">
                <a:latin typeface="Calibri" pitchFamily="34" charset="0"/>
              </a:endParaRPr>
            </a:p>
          </p:txBody>
        </p:sp>
        <p:sp>
          <p:nvSpPr>
            <p:cNvPr id="19503" name="Rectangle 51"/>
            <p:cNvSpPr>
              <a:spLocks noChangeArrowheads="1"/>
            </p:cNvSpPr>
            <p:nvPr/>
          </p:nvSpPr>
          <p:spPr bwMode="auto">
            <a:xfrm>
              <a:off x="6829" y="8109"/>
              <a:ext cx="615" cy="2549"/>
            </a:xfrm>
            <a:prstGeom prst="rect">
              <a:avLst/>
            </a:prstGeom>
            <a:solidFill>
              <a:srgbClr val="9999FF"/>
            </a:solidFill>
            <a:ln w="9525">
              <a:solidFill>
                <a:srgbClr val="000000"/>
              </a:solidFill>
              <a:miter lim="800000"/>
              <a:headEnd/>
              <a:tailEnd/>
            </a:ln>
          </p:spPr>
          <p:txBody>
            <a:bodyPr/>
            <a:lstStyle/>
            <a:p>
              <a:endParaRPr lang="he-IL">
                <a:latin typeface="Calibri" pitchFamily="34" charset="0"/>
              </a:endParaRPr>
            </a:p>
          </p:txBody>
        </p:sp>
        <p:sp>
          <p:nvSpPr>
            <p:cNvPr id="19504" name="Rectangle 52"/>
            <p:cNvSpPr>
              <a:spLocks noChangeArrowheads="1"/>
            </p:cNvSpPr>
            <p:nvPr/>
          </p:nvSpPr>
          <p:spPr bwMode="auto">
            <a:xfrm>
              <a:off x="5344" y="9698"/>
              <a:ext cx="600" cy="960"/>
            </a:xfrm>
            <a:prstGeom prst="rect">
              <a:avLst/>
            </a:prstGeom>
            <a:solidFill>
              <a:srgbClr val="9999FF"/>
            </a:solidFill>
            <a:ln w="9525">
              <a:solidFill>
                <a:srgbClr val="000000"/>
              </a:solidFill>
              <a:miter lim="800000"/>
              <a:headEnd/>
              <a:tailEnd/>
            </a:ln>
          </p:spPr>
          <p:txBody>
            <a:bodyPr/>
            <a:lstStyle/>
            <a:p>
              <a:endParaRPr lang="he-IL">
                <a:latin typeface="Calibri" pitchFamily="34" charset="0"/>
              </a:endParaRPr>
            </a:p>
          </p:txBody>
        </p:sp>
        <p:sp>
          <p:nvSpPr>
            <p:cNvPr id="19505" name="Rectangle 53"/>
            <p:cNvSpPr>
              <a:spLocks noChangeArrowheads="1"/>
            </p:cNvSpPr>
            <p:nvPr/>
          </p:nvSpPr>
          <p:spPr bwMode="auto">
            <a:xfrm>
              <a:off x="3859" y="9218"/>
              <a:ext cx="600" cy="1440"/>
            </a:xfrm>
            <a:prstGeom prst="rect">
              <a:avLst/>
            </a:prstGeom>
            <a:solidFill>
              <a:srgbClr val="9999FF"/>
            </a:solidFill>
            <a:ln w="9525">
              <a:solidFill>
                <a:srgbClr val="000000"/>
              </a:solidFill>
              <a:miter lim="800000"/>
              <a:headEnd/>
              <a:tailEnd/>
            </a:ln>
          </p:spPr>
          <p:txBody>
            <a:bodyPr/>
            <a:lstStyle/>
            <a:p>
              <a:endParaRPr lang="he-IL">
                <a:latin typeface="Calibri" pitchFamily="34" charset="0"/>
              </a:endParaRPr>
            </a:p>
          </p:txBody>
        </p:sp>
        <p:sp>
          <p:nvSpPr>
            <p:cNvPr id="19506" name="Line 54"/>
            <p:cNvSpPr>
              <a:spLocks noChangeShapeType="1"/>
            </p:cNvSpPr>
            <p:nvPr/>
          </p:nvSpPr>
          <p:spPr bwMode="auto">
            <a:xfrm flipV="1">
              <a:off x="8629" y="7929"/>
              <a:ext cx="2" cy="149"/>
            </a:xfrm>
            <a:prstGeom prst="line">
              <a:avLst/>
            </a:prstGeom>
            <a:noFill/>
            <a:ln w="9525">
              <a:solidFill>
                <a:srgbClr val="000000"/>
              </a:solidFill>
              <a:round/>
              <a:headEnd/>
              <a:tailEnd/>
            </a:ln>
          </p:spPr>
          <p:txBody>
            <a:bodyPr/>
            <a:lstStyle/>
            <a:p>
              <a:endParaRPr lang="he-IL"/>
            </a:p>
          </p:txBody>
        </p:sp>
        <p:sp>
          <p:nvSpPr>
            <p:cNvPr id="19507" name="Line 55"/>
            <p:cNvSpPr>
              <a:spLocks noChangeShapeType="1"/>
            </p:cNvSpPr>
            <p:nvPr/>
          </p:nvSpPr>
          <p:spPr bwMode="auto">
            <a:xfrm>
              <a:off x="8584" y="7929"/>
              <a:ext cx="105" cy="2"/>
            </a:xfrm>
            <a:prstGeom prst="line">
              <a:avLst/>
            </a:prstGeom>
            <a:noFill/>
            <a:ln w="9525">
              <a:solidFill>
                <a:srgbClr val="000000"/>
              </a:solidFill>
              <a:round/>
              <a:headEnd/>
              <a:tailEnd/>
            </a:ln>
          </p:spPr>
          <p:txBody>
            <a:bodyPr/>
            <a:lstStyle/>
            <a:p>
              <a:endParaRPr lang="he-IL"/>
            </a:p>
          </p:txBody>
        </p:sp>
        <p:sp>
          <p:nvSpPr>
            <p:cNvPr id="19508" name="Line 56"/>
            <p:cNvSpPr>
              <a:spLocks noChangeShapeType="1"/>
            </p:cNvSpPr>
            <p:nvPr/>
          </p:nvSpPr>
          <p:spPr bwMode="auto">
            <a:xfrm flipV="1">
              <a:off x="7128" y="7943"/>
              <a:ext cx="4" cy="166"/>
            </a:xfrm>
            <a:prstGeom prst="line">
              <a:avLst/>
            </a:prstGeom>
            <a:noFill/>
            <a:ln w="9525">
              <a:solidFill>
                <a:srgbClr val="000000"/>
              </a:solidFill>
              <a:round/>
              <a:headEnd/>
              <a:tailEnd/>
            </a:ln>
          </p:spPr>
          <p:txBody>
            <a:bodyPr/>
            <a:lstStyle/>
            <a:p>
              <a:endParaRPr lang="he-IL"/>
            </a:p>
          </p:txBody>
        </p:sp>
        <p:sp>
          <p:nvSpPr>
            <p:cNvPr id="19509" name="Line 57"/>
            <p:cNvSpPr>
              <a:spLocks noChangeShapeType="1"/>
            </p:cNvSpPr>
            <p:nvPr/>
          </p:nvSpPr>
          <p:spPr bwMode="auto">
            <a:xfrm>
              <a:off x="7084" y="7943"/>
              <a:ext cx="105" cy="4"/>
            </a:xfrm>
            <a:prstGeom prst="line">
              <a:avLst/>
            </a:prstGeom>
            <a:noFill/>
            <a:ln w="9525">
              <a:solidFill>
                <a:srgbClr val="000000"/>
              </a:solidFill>
              <a:round/>
              <a:headEnd/>
              <a:tailEnd/>
            </a:ln>
          </p:spPr>
          <p:txBody>
            <a:bodyPr/>
            <a:lstStyle/>
            <a:p>
              <a:endParaRPr lang="he-IL"/>
            </a:p>
          </p:txBody>
        </p:sp>
        <p:sp>
          <p:nvSpPr>
            <p:cNvPr id="19510" name="Line 58"/>
            <p:cNvSpPr>
              <a:spLocks noChangeShapeType="1"/>
            </p:cNvSpPr>
            <p:nvPr/>
          </p:nvSpPr>
          <p:spPr bwMode="auto">
            <a:xfrm flipV="1">
              <a:off x="5644" y="9443"/>
              <a:ext cx="3" cy="255"/>
            </a:xfrm>
            <a:prstGeom prst="line">
              <a:avLst/>
            </a:prstGeom>
            <a:noFill/>
            <a:ln w="9525">
              <a:solidFill>
                <a:srgbClr val="000000"/>
              </a:solidFill>
              <a:round/>
              <a:headEnd/>
              <a:tailEnd/>
            </a:ln>
          </p:spPr>
          <p:txBody>
            <a:bodyPr/>
            <a:lstStyle/>
            <a:p>
              <a:endParaRPr lang="he-IL"/>
            </a:p>
          </p:txBody>
        </p:sp>
        <p:sp>
          <p:nvSpPr>
            <p:cNvPr id="19511" name="Line 59"/>
            <p:cNvSpPr>
              <a:spLocks noChangeShapeType="1"/>
            </p:cNvSpPr>
            <p:nvPr/>
          </p:nvSpPr>
          <p:spPr bwMode="auto">
            <a:xfrm>
              <a:off x="5599" y="9443"/>
              <a:ext cx="105" cy="3"/>
            </a:xfrm>
            <a:prstGeom prst="line">
              <a:avLst/>
            </a:prstGeom>
            <a:noFill/>
            <a:ln w="9525">
              <a:solidFill>
                <a:srgbClr val="000000"/>
              </a:solidFill>
              <a:round/>
              <a:headEnd/>
              <a:tailEnd/>
            </a:ln>
          </p:spPr>
          <p:txBody>
            <a:bodyPr/>
            <a:lstStyle/>
            <a:p>
              <a:endParaRPr lang="he-IL"/>
            </a:p>
          </p:txBody>
        </p:sp>
        <p:sp>
          <p:nvSpPr>
            <p:cNvPr id="19512" name="Line 60"/>
            <p:cNvSpPr>
              <a:spLocks noChangeShapeType="1"/>
            </p:cNvSpPr>
            <p:nvPr/>
          </p:nvSpPr>
          <p:spPr bwMode="auto">
            <a:xfrm flipV="1">
              <a:off x="4159" y="9158"/>
              <a:ext cx="2" cy="60"/>
            </a:xfrm>
            <a:prstGeom prst="line">
              <a:avLst/>
            </a:prstGeom>
            <a:noFill/>
            <a:ln w="9525">
              <a:solidFill>
                <a:srgbClr val="000000"/>
              </a:solidFill>
              <a:round/>
              <a:headEnd/>
              <a:tailEnd/>
            </a:ln>
          </p:spPr>
          <p:txBody>
            <a:bodyPr/>
            <a:lstStyle/>
            <a:p>
              <a:endParaRPr lang="he-IL"/>
            </a:p>
          </p:txBody>
        </p:sp>
        <p:sp>
          <p:nvSpPr>
            <p:cNvPr id="19513" name="Line 61"/>
            <p:cNvSpPr>
              <a:spLocks noChangeShapeType="1"/>
            </p:cNvSpPr>
            <p:nvPr/>
          </p:nvSpPr>
          <p:spPr bwMode="auto">
            <a:xfrm>
              <a:off x="4114" y="9158"/>
              <a:ext cx="105" cy="4"/>
            </a:xfrm>
            <a:prstGeom prst="line">
              <a:avLst/>
            </a:prstGeom>
            <a:noFill/>
            <a:ln w="9525">
              <a:solidFill>
                <a:srgbClr val="000000"/>
              </a:solidFill>
              <a:round/>
              <a:headEnd/>
              <a:tailEnd/>
            </a:ln>
          </p:spPr>
          <p:txBody>
            <a:bodyPr/>
            <a:lstStyle/>
            <a:p>
              <a:endParaRPr lang="he-IL"/>
            </a:p>
          </p:txBody>
        </p:sp>
        <p:sp>
          <p:nvSpPr>
            <p:cNvPr id="19514" name="Line 62"/>
            <p:cNvSpPr>
              <a:spLocks noChangeShapeType="1"/>
            </p:cNvSpPr>
            <p:nvPr/>
          </p:nvSpPr>
          <p:spPr bwMode="auto">
            <a:xfrm>
              <a:off x="3339" y="10658"/>
              <a:ext cx="75" cy="2"/>
            </a:xfrm>
            <a:prstGeom prst="line">
              <a:avLst/>
            </a:prstGeom>
            <a:noFill/>
            <a:ln w="0">
              <a:solidFill>
                <a:srgbClr val="000000"/>
              </a:solidFill>
              <a:round/>
              <a:headEnd/>
              <a:tailEnd/>
            </a:ln>
          </p:spPr>
          <p:txBody>
            <a:bodyPr/>
            <a:lstStyle/>
            <a:p>
              <a:endParaRPr lang="he-IL"/>
            </a:p>
          </p:txBody>
        </p:sp>
        <p:sp>
          <p:nvSpPr>
            <p:cNvPr id="19515" name="Line 63"/>
            <p:cNvSpPr>
              <a:spLocks noChangeShapeType="1"/>
            </p:cNvSpPr>
            <p:nvPr/>
          </p:nvSpPr>
          <p:spPr bwMode="auto">
            <a:xfrm>
              <a:off x="3339" y="10073"/>
              <a:ext cx="75" cy="2"/>
            </a:xfrm>
            <a:prstGeom prst="line">
              <a:avLst/>
            </a:prstGeom>
            <a:noFill/>
            <a:ln w="0">
              <a:solidFill>
                <a:srgbClr val="000000"/>
              </a:solidFill>
              <a:round/>
              <a:headEnd/>
              <a:tailEnd/>
            </a:ln>
          </p:spPr>
          <p:txBody>
            <a:bodyPr/>
            <a:lstStyle/>
            <a:p>
              <a:endParaRPr lang="he-IL"/>
            </a:p>
          </p:txBody>
        </p:sp>
        <p:sp>
          <p:nvSpPr>
            <p:cNvPr id="19516" name="Line 64"/>
            <p:cNvSpPr>
              <a:spLocks noChangeShapeType="1"/>
            </p:cNvSpPr>
            <p:nvPr/>
          </p:nvSpPr>
          <p:spPr bwMode="auto">
            <a:xfrm>
              <a:off x="3339" y="9504"/>
              <a:ext cx="75" cy="1"/>
            </a:xfrm>
            <a:prstGeom prst="line">
              <a:avLst/>
            </a:prstGeom>
            <a:noFill/>
            <a:ln w="0">
              <a:solidFill>
                <a:srgbClr val="000000"/>
              </a:solidFill>
              <a:round/>
              <a:headEnd/>
              <a:tailEnd/>
            </a:ln>
          </p:spPr>
          <p:txBody>
            <a:bodyPr/>
            <a:lstStyle/>
            <a:p>
              <a:endParaRPr lang="he-IL"/>
            </a:p>
          </p:txBody>
        </p:sp>
        <p:sp>
          <p:nvSpPr>
            <p:cNvPr id="19517" name="Line 65"/>
            <p:cNvSpPr>
              <a:spLocks noChangeShapeType="1"/>
            </p:cNvSpPr>
            <p:nvPr/>
          </p:nvSpPr>
          <p:spPr bwMode="auto">
            <a:xfrm>
              <a:off x="3339" y="8919"/>
              <a:ext cx="75" cy="2"/>
            </a:xfrm>
            <a:prstGeom prst="line">
              <a:avLst/>
            </a:prstGeom>
            <a:noFill/>
            <a:ln w="0">
              <a:solidFill>
                <a:srgbClr val="000000"/>
              </a:solidFill>
              <a:round/>
              <a:headEnd/>
              <a:tailEnd/>
            </a:ln>
          </p:spPr>
          <p:txBody>
            <a:bodyPr/>
            <a:lstStyle/>
            <a:p>
              <a:endParaRPr lang="he-IL"/>
            </a:p>
          </p:txBody>
        </p:sp>
        <p:sp>
          <p:nvSpPr>
            <p:cNvPr id="19518" name="Line 66"/>
            <p:cNvSpPr>
              <a:spLocks noChangeShapeType="1"/>
            </p:cNvSpPr>
            <p:nvPr/>
          </p:nvSpPr>
          <p:spPr bwMode="auto">
            <a:xfrm>
              <a:off x="3339" y="8348"/>
              <a:ext cx="75" cy="4"/>
            </a:xfrm>
            <a:prstGeom prst="line">
              <a:avLst/>
            </a:prstGeom>
            <a:noFill/>
            <a:ln w="0">
              <a:solidFill>
                <a:srgbClr val="000000"/>
              </a:solidFill>
              <a:round/>
              <a:headEnd/>
              <a:tailEnd/>
            </a:ln>
          </p:spPr>
          <p:txBody>
            <a:bodyPr/>
            <a:lstStyle/>
            <a:p>
              <a:endParaRPr lang="he-IL"/>
            </a:p>
          </p:txBody>
        </p:sp>
        <p:sp>
          <p:nvSpPr>
            <p:cNvPr id="19519" name="Line 67"/>
            <p:cNvSpPr>
              <a:spLocks noChangeShapeType="1"/>
            </p:cNvSpPr>
            <p:nvPr/>
          </p:nvSpPr>
          <p:spPr bwMode="auto">
            <a:xfrm>
              <a:off x="3339" y="7763"/>
              <a:ext cx="75" cy="4"/>
            </a:xfrm>
            <a:prstGeom prst="line">
              <a:avLst/>
            </a:prstGeom>
            <a:noFill/>
            <a:ln w="0">
              <a:solidFill>
                <a:srgbClr val="000000"/>
              </a:solidFill>
              <a:round/>
              <a:headEnd/>
              <a:tailEnd/>
            </a:ln>
          </p:spPr>
          <p:txBody>
            <a:bodyPr/>
            <a:lstStyle/>
            <a:p>
              <a:endParaRPr lang="he-IL"/>
            </a:p>
          </p:txBody>
        </p:sp>
        <p:sp>
          <p:nvSpPr>
            <p:cNvPr id="19520" name="Line 68"/>
            <p:cNvSpPr>
              <a:spLocks noChangeShapeType="1"/>
            </p:cNvSpPr>
            <p:nvPr/>
          </p:nvSpPr>
          <p:spPr bwMode="auto">
            <a:xfrm flipV="1">
              <a:off x="8614" y="10658"/>
              <a:ext cx="3" cy="75"/>
            </a:xfrm>
            <a:prstGeom prst="line">
              <a:avLst/>
            </a:prstGeom>
            <a:noFill/>
            <a:ln w="0">
              <a:solidFill>
                <a:srgbClr val="000000"/>
              </a:solidFill>
              <a:round/>
              <a:headEnd/>
              <a:tailEnd/>
            </a:ln>
          </p:spPr>
          <p:txBody>
            <a:bodyPr/>
            <a:lstStyle/>
            <a:p>
              <a:endParaRPr lang="he-IL"/>
            </a:p>
          </p:txBody>
        </p:sp>
        <p:sp>
          <p:nvSpPr>
            <p:cNvPr id="19521" name="Line 69"/>
            <p:cNvSpPr>
              <a:spLocks noChangeShapeType="1"/>
            </p:cNvSpPr>
            <p:nvPr/>
          </p:nvSpPr>
          <p:spPr bwMode="auto">
            <a:xfrm flipV="1">
              <a:off x="7113" y="10658"/>
              <a:ext cx="4" cy="75"/>
            </a:xfrm>
            <a:prstGeom prst="line">
              <a:avLst/>
            </a:prstGeom>
            <a:noFill/>
            <a:ln w="0">
              <a:solidFill>
                <a:srgbClr val="000000"/>
              </a:solidFill>
              <a:round/>
              <a:headEnd/>
              <a:tailEnd/>
            </a:ln>
          </p:spPr>
          <p:txBody>
            <a:bodyPr/>
            <a:lstStyle/>
            <a:p>
              <a:endParaRPr lang="he-IL"/>
            </a:p>
          </p:txBody>
        </p:sp>
        <p:sp>
          <p:nvSpPr>
            <p:cNvPr id="19522" name="Line 70"/>
            <p:cNvSpPr>
              <a:spLocks noChangeShapeType="1"/>
            </p:cNvSpPr>
            <p:nvPr/>
          </p:nvSpPr>
          <p:spPr bwMode="auto">
            <a:xfrm flipV="1">
              <a:off x="5629" y="10658"/>
              <a:ext cx="3" cy="75"/>
            </a:xfrm>
            <a:prstGeom prst="line">
              <a:avLst/>
            </a:prstGeom>
            <a:noFill/>
            <a:ln w="0">
              <a:solidFill>
                <a:srgbClr val="000000"/>
              </a:solidFill>
              <a:round/>
              <a:headEnd/>
              <a:tailEnd/>
            </a:ln>
          </p:spPr>
          <p:txBody>
            <a:bodyPr/>
            <a:lstStyle/>
            <a:p>
              <a:endParaRPr lang="he-IL"/>
            </a:p>
          </p:txBody>
        </p:sp>
        <p:sp>
          <p:nvSpPr>
            <p:cNvPr id="19523" name="Line 71"/>
            <p:cNvSpPr>
              <a:spLocks noChangeShapeType="1"/>
            </p:cNvSpPr>
            <p:nvPr/>
          </p:nvSpPr>
          <p:spPr bwMode="auto">
            <a:xfrm flipV="1">
              <a:off x="4144" y="10658"/>
              <a:ext cx="3" cy="75"/>
            </a:xfrm>
            <a:prstGeom prst="line">
              <a:avLst/>
            </a:prstGeom>
            <a:noFill/>
            <a:ln w="0">
              <a:solidFill>
                <a:srgbClr val="000000"/>
              </a:solidFill>
              <a:round/>
              <a:headEnd/>
              <a:tailEnd/>
            </a:ln>
          </p:spPr>
          <p:txBody>
            <a:bodyPr/>
            <a:lstStyle/>
            <a:p>
              <a:endParaRPr lang="he-IL"/>
            </a:p>
          </p:txBody>
        </p:sp>
        <p:sp>
          <p:nvSpPr>
            <p:cNvPr id="19524" name="Rectangle 72"/>
            <p:cNvSpPr>
              <a:spLocks noChangeArrowheads="1"/>
            </p:cNvSpPr>
            <p:nvPr/>
          </p:nvSpPr>
          <p:spPr bwMode="auto">
            <a:xfrm>
              <a:off x="3164" y="10539"/>
              <a:ext cx="123" cy="264"/>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0</a:t>
              </a:r>
              <a:endParaRPr lang="he-IL"/>
            </a:p>
          </p:txBody>
        </p:sp>
        <p:sp>
          <p:nvSpPr>
            <p:cNvPr id="19525" name="Rectangle 73"/>
            <p:cNvSpPr>
              <a:spLocks noChangeArrowheads="1"/>
            </p:cNvSpPr>
            <p:nvPr/>
          </p:nvSpPr>
          <p:spPr bwMode="auto">
            <a:xfrm>
              <a:off x="3164" y="9954"/>
              <a:ext cx="123" cy="264"/>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1</a:t>
              </a:r>
              <a:endParaRPr lang="he-IL"/>
            </a:p>
          </p:txBody>
        </p:sp>
        <p:sp>
          <p:nvSpPr>
            <p:cNvPr id="19526" name="Rectangle 74"/>
            <p:cNvSpPr>
              <a:spLocks noChangeArrowheads="1"/>
            </p:cNvSpPr>
            <p:nvPr/>
          </p:nvSpPr>
          <p:spPr bwMode="auto">
            <a:xfrm>
              <a:off x="3164" y="9383"/>
              <a:ext cx="123" cy="265"/>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2</a:t>
              </a:r>
              <a:endParaRPr lang="he-IL"/>
            </a:p>
          </p:txBody>
        </p:sp>
        <p:sp>
          <p:nvSpPr>
            <p:cNvPr id="19527" name="Rectangle 75"/>
            <p:cNvSpPr>
              <a:spLocks noChangeArrowheads="1"/>
            </p:cNvSpPr>
            <p:nvPr/>
          </p:nvSpPr>
          <p:spPr bwMode="auto">
            <a:xfrm>
              <a:off x="3164" y="8798"/>
              <a:ext cx="123" cy="265"/>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3</a:t>
              </a:r>
              <a:endParaRPr lang="he-IL"/>
            </a:p>
          </p:txBody>
        </p:sp>
        <p:sp>
          <p:nvSpPr>
            <p:cNvPr id="19528" name="Rectangle 76"/>
            <p:cNvSpPr>
              <a:spLocks noChangeArrowheads="1"/>
            </p:cNvSpPr>
            <p:nvPr/>
          </p:nvSpPr>
          <p:spPr bwMode="auto">
            <a:xfrm>
              <a:off x="3164" y="8228"/>
              <a:ext cx="123" cy="265"/>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4</a:t>
              </a:r>
              <a:endParaRPr lang="he-IL"/>
            </a:p>
          </p:txBody>
        </p:sp>
        <p:sp>
          <p:nvSpPr>
            <p:cNvPr id="19529" name="Rectangle 77"/>
            <p:cNvSpPr>
              <a:spLocks noChangeArrowheads="1"/>
            </p:cNvSpPr>
            <p:nvPr/>
          </p:nvSpPr>
          <p:spPr bwMode="auto">
            <a:xfrm>
              <a:off x="3164" y="7643"/>
              <a:ext cx="123" cy="265"/>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5</a:t>
              </a:r>
              <a:endParaRPr lang="he-IL"/>
            </a:p>
          </p:txBody>
        </p:sp>
        <p:sp>
          <p:nvSpPr>
            <p:cNvPr id="19530" name="Rectangle 78"/>
            <p:cNvSpPr>
              <a:spLocks noChangeArrowheads="1"/>
            </p:cNvSpPr>
            <p:nvPr/>
          </p:nvSpPr>
          <p:spPr bwMode="auto">
            <a:xfrm>
              <a:off x="8449" y="10723"/>
              <a:ext cx="348" cy="287"/>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מים</a:t>
              </a:r>
              <a:endParaRPr lang="he-IL"/>
            </a:p>
          </p:txBody>
        </p:sp>
        <p:sp>
          <p:nvSpPr>
            <p:cNvPr id="19531" name="Rectangle 79"/>
            <p:cNvSpPr>
              <a:spLocks noChangeArrowheads="1"/>
            </p:cNvSpPr>
            <p:nvPr/>
          </p:nvSpPr>
          <p:spPr bwMode="auto">
            <a:xfrm>
              <a:off x="6684" y="10723"/>
              <a:ext cx="763" cy="333"/>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ג'ברלין</a:t>
              </a:r>
              <a:endParaRPr lang="he-IL"/>
            </a:p>
          </p:txBody>
        </p:sp>
        <p:sp>
          <p:nvSpPr>
            <p:cNvPr id="19532" name="Rectangle 80"/>
            <p:cNvSpPr>
              <a:spLocks noChangeArrowheads="1"/>
            </p:cNvSpPr>
            <p:nvPr/>
          </p:nvSpPr>
          <p:spPr bwMode="auto">
            <a:xfrm>
              <a:off x="5196" y="10723"/>
              <a:ext cx="776" cy="287"/>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ציטוקינין</a:t>
              </a:r>
              <a:endParaRPr lang="he-IL"/>
            </a:p>
          </p:txBody>
        </p:sp>
        <p:sp>
          <p:nvSpPr>
            <p:cNvPr id="19533" name="Rectangle 81"/>
            <p:cNvSpPr>
              <a:spLocks noChangeArrowheads="1"/>
            </p:cNvSpPr>
            <p:nvPr/>
          </p:nvSpPr>
          <p:spPr bwMode="auto">
            <a:xfrm>
              <a:off x="3744" y="10723"/>
              <a:ext cx="703" cy="333"/>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01:01</a:t>
              </a:r>
              <a:endParaRPr lang="he-IL"/>
            </a:p>
          </p:txBody>
        </p:sp>
        <p:sp>
          <p:nvSpPr>
            <p:cNvPr id="19534" name="Rectangle 82"/>
            <p:cNvSpPr>
              <a:spLocks noChangeArrowheads="1"/>
            </p:cNvSpPr>
            <p:nvPr/>
          </p:nvSpPr>
          <p:spPr bwMode="auto">
            <a:xfrm>
              <a:off x="5992" y="11183"/>
              <a:ext cx="705" cy="287"/>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טיפולים</a:t>
              </a:r>
              <a:endParaRPr lang="he-IL"/>
            </a:p>
          </p:txBody>
        </p:sp>
        <p:sp>
          <p:nvSpPr>
            <p:cNvPr id="19535" name="Text Box 83"/>
            <p:cNvSpPr txBox="1">
              <a:spLocks noChangeArrowheads="1"/>
            </p:cNvSpPr>
            <p:nvPr/>
          </p:nvSpPr>
          <p:spPr bwMode="auto">
            <a:xfrm>
              <a:off x="6877" y="7476"/>
              <a:ext cx="489" cy="577"/>
            </a:xfrm>
            <a:prstGeom prst="rect">
              <a:avLst/>
            </a:prstGeom>
            <a:noFill/>
            <a:ln w="9525">
              <a:noFill/>
              <a:miter lim="800000"/>
              <a:headEnd/>
              <a:tailEnd/>
            </a:ln>
          </p:spPr>
          <p:txBody>
            <a:bodyPr/>
            <a:lstStyle/>
            <a:p>
              <a:pPr>
                <a:spcAft>
                  <a:spcPts val="1000"/>
                </a:spcAft>
              </a:pPr>
              <a:r>
                <a:rPr lang="he-IL">
                  <a:solidFill>
                    <a:srgbClr val="000000"/>
                  </a:solidFill>
                </a:rPr>
                <a:t>א</a:t>
              </a:r>
              <a:endParaRPr lang="he-IL"/>
            </a:p>
          </p:txBody>
        </p:sp>
        <p:sp>
          <p:nvSpPr>
            <p:cNvPr id="19536" name="Text Box 84"/>
            <p:cNvSpPr txBox="1">
              <a:spLocks noChangeArrowheads="1"/>
            </p:cNvSpPr>
            <p:nvPr/>
          </p:nvSpPr>
          <p:spPr bwMode="auto">
            <a:xfrm>
              <a:off x="8384" y="7456"/>
              <a:ext cx="494" cy="577"/>
            </a:xfrm>
            <a:prstGeom prst="rect">
              <a:avLst/>
            </a:prstGeom>
            <a:noFill/>
            <a:ln w="9525">
              <a:noFill/>
              <a:miter lim="800000"/>
              <a:headEnd/>
              <a:tailEnd/>
            </a:ln>
          </p:spPr>
          <p:txBody>
            <a:bodyPr/>
            <a:lstStyle/>
            <a:p>
              <a:pPr>
                <a:spcAft>
                  <a:spcPts val="1000"/>
                </a:spcAft>
              </a:pPr>
              <a:r>
                <a:rPr lang="he-IL">
                  <a:solidFill>
                    <a:srgbClr val="000000"/>
                  </a:solidFill>
                </a:rPr>
                <a:t>א</a:t>
              </a:r>
              <a:endParaRPr lang="he-IL"/>
            </a:p>
          </p:txBody>
        </p:sp>
        <p:sp>
          <p:nvSpPr>
            <p:cNvPr id="19537" name="Text Box 85"/>
            <p:cNvSpPr txBox="1">
              <a:spLocks noChangeArrowheads="1"/>
            </p:cNvSpPr>
            <p:nvPr/>
          </p:nvSpPr>
          <p:spPr bwMode="auto">
            <a:xfrm>
              <a:off x="3937" y="8671"/>
              <a:ext cx="486" cy="577"/>
            </a:xfrm>
            <a:prstGeom prst="rect">
              <a:avLst/>
            </a:prstGeom>
            <a:noFill/>
            <a:ln w="9525">
              <a:noFill/>
              <a:miter lim="800000"/>
              <a:headEnd/>
              <a:tailEnd/>
            </a:ln>
          </p:spPr>
          <p:txBody>
            <a:bodyPr/>
            <a:lstStyle/>
            <a:p>
              <a:pPr>
                <a:spcAft>
                  <a:spcPts val="1000"/>
                </a:spcAft>
              </a:pPr>
              <a:r>
                <a:rPr lang="he-IL">
                  <a:solidFill>
                    <a:srgbClr val="000000"/>
                  </a:solidFill>
                </a:rPr>
                <a:t>ב</a:t>
              </a:r>
              <a:endParaRPr lang="he-IL"/>
            </a:p>
          </p:txBody>
        </p:sp>
        <p:sp>
          <p:nvSpPr>
            <p:cNvPr id="19538" name="Text Box 86"/>
            <p:cNvSpPr txBox="1">
              <a:spLocks noChangeArrowheads="1"/>
            </p:cNvSpPr>
            <p:nvPr/>
          </p:nvSpPr>
          <p:spPr bwMode="auto">
            <a:xfrm>
              <a:off x="5422" y="8973"/>
              <a:ext cx="485" cy="577"/>
            </a:xfrm>
            <a:prstGeom prst="rect">
              <a:avLst/>
            </a:prstGeom>
            <a:noFill/>
            <a:ln w="9525">
              <a:noFill/>
              <a:miter lim="800000"/>
              <a:headEnd/>
              <a:tailEnd/>
            </a:ln>
          </p:spPr>
          <p:txBody>
            <a:bodyPr/>
            <a:lstStyle/>
            <a:p>
              <a:pPr>
                <a:spcAft>
                  <a:spcPts val="1000"/>
                </a:spcAft>
              </a:pPr>
              <a:r>
                <a:rPr lang="he-IL">
                  <a:solidFill>
                    <a:srgbClr val="000000"/>
                  </a:solidFill>
                </a:rPr>
                <a:t>ב</a:t>
              </a:r>
              <a:endParaRPr lang="he-IL"/>
            </a:p>
          </p:txBody>
        </p:sp>
        <p:sp>
          <p:nvSpPr>
            <p:cNvPr id="19539" name="Rectangle 87"/>
            <p:cNvSpPr>
              <a:spLocks noChangeArrowheads="1"/>
            </p:cNvSpPr>
            <p:nvPr/>
          </p:nvSpPr>
          <p:spPr bwMode="auto">
            <a:xfrm rot="-5400000">
              <a:off x="2140" y="8522"/>
              <a:ext cx="1767" cy="540"/>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אורך שורשון בס"מ</a:t>
              </a:r>
              <a:endParaRPr lang="he-IL"/>
            </a:p>
          </p:txBody>
        </p:sp>
      </p:grpSp>
      <p:sp>
        <p:nvSpPr>
          <p:cNvPr id="19460" name="Rectangle 88"/>
          <p:cNvSpPr>
            <a:spLocks noChangeArrowheads="1"/>
          </p:cNvSpPr>
          <p:nvPr/>
        </p:nvSpPr>
        <p:spPr bwMode="auto">
          <a:xfrm>
            <a:off x="3043238" y="3087688"/>
            <a:ext cx="6100762" cy="276225"/>
          </a:xfrm>
          <a:prstGeom prst="rect">
            <a:avLst/>
          </a:prstGeom>
          <a:noFill/>
          <a:ln w="9525">
            <a:noFill/>
            <a:miter lim="800000"/>
            <a:headEnd/>
            <a:tailEnd/>
          </a:ln>
        </p:spPr>
        <p:txBody>
          <a:bodyPr wrap="none" anchor="ctr">
            <a:spAutoFit/>
          </a:bodyPr>
          <a:lstStyle/>
          <a:p>
            <a:r>
              <a:rPr lang="he-IL" sz="1200">
                <a:ea typeface="Times New Roman" pitchFamily="18" charset="0"/>
                <a:cs typeface="David" pitchFamily="2" charset="-79"/>
              </a:rPr>
              <a:t>      גרף 2. השפעת יחסי הורמונים גיברלין וציטוקינין על אורך שורשון ואורך נצרון ממוצע של נבטי החימצה </a:t>
            </a:r>
            <a:endParaRPr lang="he-IL">
              <a:ea typeface="Times New Roman" pitchFamily="18" charset="0"/>
              <a:cs typeface="David" pitchFamily="2" charset="-79"/>
            </a:endParaRPr>
          </a:p>
        </p:txBody>
      </p:sp>
      <p:grpSp>
        <p:nvGrpSpPr>
          <p:cNvPr id="19461" name="Group 89"/>
          <p:cNvGrpSpPr>
            <a:grpSpLocks noChangeAspect="1"/>
          </p:cNvGrpSpPr>
          <p:nvPr/>
        </p:nvGrpSpPr>
        <p:grpSpPr bwMode="auto">
          <a:xfrm>
            <a:off x="827088" y="3573463"/>
            <a:ext cx="3960812" cy="2016125"/>
            <a:chOff x="3233" y="938"/>
            <a:chExt cx="6865" cy="4684"/>
          </a:xfrm>
        </p:grpSpPr>
        <p:sp>
          <p:nvSpPr>
            <p:cNvPr id="19462" name="AutoShape 90"/>
            <p:cNvSpPr>
              <a:spLocks noChangeAspect="1" noChangeArrowheads="1"/>
            </p:cNvSpPr>
            <p:nvPr/>
          </p:nvSpPr>
          <p:spPr bwMode="auto">
            <a:xfrm>
              <a:off x="3233" y="938"/>
              <a:ext cx="6865" cy="3977"/>
            </a:xfrm>
            <a:prstGeom prst="rect">
              <a:avLst/>
            </a:prstGeom>
            <a:noFill/>
            <a:ln w="9525">
              <a:noFill/>
              <a:miter lim="800000"/>
              <a:headEnd/>
              <a:tailEnd/>
            </a:ln>
          </p:spPr>
          <p:txBody>
            <a:bodyPr/>
            <a:lstStyle/>
            <a:p>
              <a:endParaRPr lang="he-IL">
                <a:latin typeface="Calibri" pitchFamily="34" charset="0"/>
              </a:endParaRPr>
            </a:p>
          </p:txBody>
        </p:sp>
        <p:sp>
          <p:nvSpPr>
            <p:cNvPr id="19463" name="Rectangle 91"/>
            <p:cNvSpPr>
              <a:spLocks noChangeArrowheads="1"/>
            </p:cNvSpPr>
            <p:nvPr/>
          </p:nvSpPr>
          <p:spPr bwMode="auto">
            <a:xfrm>
              <a:off x="3978" y="1575"/>
              <a:ext cx="6120" cy="3030"/>
            </a:xfrm>
            <a:prstGeom prst="rect">
              <a:avLst/>
            </a:prstGeom>
            <a:noFill/>
            <a:ln w="9525">
              <a:solidFill>
                <a:srgbClr val="333333"/>
              </a:solidFill>
              <a:miter lim="800000"/>
              <a:headEnd/>
              <a:tailEnd/>
            </a:ln>
          </p:spPr>
          <p:txBody>
            <a:bodyPr/>
            <a:lstStyle/>
            <a:p>
              <a:endParaRPr lang="he-IL">
                <a:latin typeface="Calibri" pitchFamily="34" charset="0"/>
              </a:endParaRPr>
            </a:p>
          </p:txBody>
        </p:sp>
        <p:sp>
          <p:nvSpPr>
            <p:cNvPr id="19464" name="Rectangle 92"/>
            <p:cNvSpPr>
              <a:spLocks noChangeArrowheads="1"/>
            </p:cNvSpPr>
            <p:nvPr/>
          </p:nvSpPr>
          <p:spPr bwMode="auto">
            <a:xfrm>
              <a:off x="9033" y="3180"/>
              <a:ext cx="615" cy="1425"/>
            </a:xfrm>
            <a:prstGeom prst="rect">
              <a:avLst/>
            </a:prstGeom>
            <a:solidFill>
              <a:srgbClr val="9999FF"/>
            </a:solidFill>
            <a:ln w="9525">
              <a:solidFill>
                <a:srgbClr val="000000"/>
              </a:solidFill>
              <a:miter lim="800000"/>
              <a:headEnd/>
              <a:tailEnd/>
            </a:ln>
          </p:spPr>
          <p:txBody>
            <a:bodyPr/>
            <a:lstStyle/>
            <a:p>
              <a:endParaRPr lang="he-IL">
                <a:latin typeface="Calibri" pitchFamily="34" charset="0"/>
              </a:endParaRPr>
            </a:p>
          </p:txBody>
        </p:sp>
        <p:sp>
          <p:nvSpPr>
            <p:cNvPr id="19465" name="Rectangle 93"/>
            <p:cNvSpPr>
              <a:spLocks noChangeArrowheads="1"/>
            </p:cNvSpPr>
            <p:nvPr/>
          </p:nvSpPr>
          <p:spPr bwMode="auto">
            <a:xfrm>
              <a:off x="7503" y="2355"/>
              <a:ext cx="615" cy="2250"/>
            </a:xfrm>
            <a:prstGeom prst="rect">
              <a:avLst/>
            </a:prstGeom>
            <a:solidFill>
              <a:srgbClr val="9999FF"/>
            </a:solidFill>
            <a:ln w="9525">
              <a:solidFill>
                <a:srgbClr val="000000"/>
              </a:solidFill>
              <a:miter lim="800000"/>
              <a:headEnd/>
              <a:tailEnd/>
            </a:ln>
          </p:spPr>
          <p:txBody>
            <a:bodyPr/>
            <a:lstStyle/>
            <a:p>
              <a:endParaRPr lang="he-IL">
                <a:latin typeface="Calibri" pitchFamily="34" charset="0"/>
              </a:endParaRPr>
            </a:p>
          </p:txBody>
        </p:sp>
        <p:sp>
          <p:nvSpPr>
            <p:cNvPr id="19466" name="Rectangle 94"/>
            <p:cNvSpPr>
              <a:spLocks noChangeArrowheads="1"/>
            </p:cNvSpPr>
            <p:nvPr/>
          </p:nvSpPr>
          <p:spPr bwMode="auto">
            <a:xfrm>
              <a:off x="5973" y="3690"/>
              <a:ext cx="615" cy="915"/>
            </a:xfrm>
            <a:prstGeom prst="rect">
              <a:avLst/>
            </a:prstGeom>
            <a:solidFill>
              <a:srgbClr val="9999FF"/>
            </a:solidFill>
            <a:ln w="9525">
              <a:solidFill>
                <a:srgbClr val="000000"/>
              </a:solidFill>
              <a:miter lim="800000"/>
              <a:headEnd/>
              <a:tailEnd/>
            </a:ln>
          </p:spPr>
          <p:txBody>
            <a:bodyPr/>
            <a:lstStyle/>
            <a:p>
              <a:endParaRPr lang="he-IL">
                <a:latin typeface="Calibri" pitchFamily="34" charset="0"/>
              </a:endParaRPr>
            </a:p>
          </p:txBody>
        </p:sp>
        <p:sp>
          <p:nvSpPr>
            <p:cNvPr id="19467" name="Rectangle 95"/>
            <p:cNvSpPr>
              <a:spLocks noChangeArrowheads="1"/>
            </p:cNvSpPr>
            <p:nvPr/>
          </p:nvSpPr>
          <p:spPr bwMode="auto">
            <a:xfrm>
              <a:off x="4443" y="2355"/>
              <a:ext cx="615" cy="2250"/>
            </a:xfrm>
            <a:prstGeom prst="rect">
              <a:avLst/>
            </a:prstGeom>
            <a:solidFill>
              <a:srgbClr val="9999FF"/>
            </a:solidFill>
            <a:ln w="9525">
              <a:solidFill>
                <a:srgbClr val="000000"/>
              </a:solidFill>
              <a:miter lim="800000"/>
              <a:headEnd/>
              <a:tailEnd/>
            </a:ln>
          </p:spPr>
          <p:txBody>
            <a:bodyPr/>
            <a:lstStyle/>
            <a:p>
              <a:endParaRPr lang="he-IL">
                <a:latin typeface="Calibri" pitchFamily="34" charset="0"/>
              </a:endParaRPr>
            </a:p>
          </p:txBody>
        </p:sp>
        <p:sp>
          <p:nvSpPr>
            <p:cNvPr id="19468" name="Line 96"/>
            <p:cNvSpPr>
              <a:spLocks noChangeShapeType="1"/>
            </p:cNvSpPr>
            <p:nvPr/>
          </p:nvSpPr>
          <p:spPr bwMode="auto">
            <a:xfrm flipV="1">
              <a:off x="9333" y="3060"/>
              <a:ext cx="3" cy="120"/>
            </a:xfrm>
            <a:prstGeom prst="line">
              <a:avLst/>
            </a:prstGeom>
            <a:noFill/>
            <a:ln w="9525">
              <a:solidFill>
                <a:srgbClr val="000000"/>
              </a:solidFill>
              <a:round/>
              <a:headEnd/>
              <a:tailEnd/>
            </a:ln>
          </p:spPr>
          <p:txBody>
            <a:bodyPr/>
            <a:lstStyle/>
            <a:p>
              <a:endParaRPr lang="he-IL"/>
            </a:p>
          </p:txBody>
        </p:sp>
        <p:sp>
          <p:nvSpPr>
            <p:cNvPr id="19469" name="Line 97"/>
            <p:cNvSpPr>
              <a:spLocks noChangeShapeType="1"/>
            </p:cNvSpPr>
            <p:nvPr/>
          </p:nvSpPr>
          <p:spPr bwMode="auto">
            <a:xfrm>
              <a:off x="9288" y="3060"/>
              <a:ext cx="105" cy="2"/>
            </a:xfrm>
            <a:prstGeom prst="line">
              <a:avLst/>
            </a:prstGeom>
            <a:noFill/>
            <a:ln w="9525">
              <a:solidFill>
                <a:srgbClr val="000000"/>
              </a:solidFill>
              <a:round/>
              <a:headEnd/>
              <a:tailEnd/>
            </a:ln>
          </p:spPr>
          <p:txBody>
            <a:bodyPr/>
            <a:lstStyle/>
            <a:p>
              <a:endParaRPr lang="he-IL"/>
            </a:p>
          </p:txBody>
        </p:sp>
        <p:sp>
          <p:nvSpPr>
            <p:cNvPr id="19470" name="Line 98"/>
            <p:cNvSpPr>
              <a:spLocks noChangeShapeType="1"/>
            </p:cNvSpPr>
            <p:nvPr/>
          </p:nvSpPr>
          <p:spPr bwMode="auto">
            <a:xfrm flipV="1">
              <a:off x="7803" y="2265"/>
              <a:ext cx="3" cy="90"/>
            </a:xfrm>
            <a:prstGeom prst="line">
              <a:avLst/>
            </a:prstGeom>
            <a:noFill/>
            <a:ln w="9525">
              <a:solidFill>
                <a:srgbClr val="000000"/>
              </a:solidFill>
              <a:round/>
              <a:headEnd/>
              <a:tailEnd/>
            </a:ln>
          </p:spPr>
          <p:txBody>
            <a:bodyPr/>
            <a:lstStyle/>
            <a:p>
              <a:endParaRPr lang="he-IL"/>
            </a:p>
          </p:txBody>
        </p:sp>
        <p:sp>
          <p:nvSpPr>
            <p:cNvPr id="19471" name="Line 99"/>
            <p:cNvSpPr>
              <a:spLocks noChangeShapeType="1"/>
            </p:cNvSpPr>
            <p:nvPr/>
          </p:nvSpPr>
          <p:spPr bwMode="auto">
            <a:xfrm>
              <a:off x="7758" y="2265"/>
              <a:ext cx="105" cy="2"/>
            </a:xfrm>
            <a:prstGeom prst="line">
              <a:avLst/>
            </a:prstGeom>
            <a:noFill/>
            <a:ln w="9525">
              <a:solidFill>
                <a:srgbClr val="000000"/>
              </a:solidFill>
              <a:round/>
              <a:headEnd/>
              <a:tailEnd/>
            </a:ln>
          </p:spPr>
          <p:txBody>
            <a:bodyPr/>
            <a:lstStyle/>
            <a:p>
              <a:endParaRPr lang="he-IL"/>
            </a:p>
          </p:txBody>
        </p:sp>
        <p:sp>
          <p:nvSpPr>
            <p:cNvPr id="19472" name="Line 100"/>
            <p:cNvSpPr>
              <a:spLocks noChangeShapeType="1"/>
            </p:cNvSpPr>
            <p:nvPr/>
          </p:nvSpPr>
          <p:spPr bwMode="auto">
            <a:xfrm flipV="1">
              <a:off x="6273" y="3600"/>
              <a:ext cx="3" cy="90"/>
            </a:xfrm>
            <a:prstGeom prst="line">
              <a:avLst/>
            </a:prstGeom>
            <a:noFill/>
            <a:ln w="9525">
              <a:solidFill>
                <a:srgbClr val="000000"/>
              </a:solidFill>
              <a:round/>
              <a:headEnd/>
              <a:tailEnd/>
            </a:ln>
          </p:spPr>
          <p:txBody>
            <a:bodyPr/>
            <a:lstStyle/>
            <a:p>
              <a:endParaRPr lang="he-IL"/>
            </a:p>
          </p:txBody>
        </p:sp>
        <p:sp>
          <p:nvSpPr>
            <p:cNvPr id="19473" name="Line 101"/>
            <p:cNvSpPr>
              <a:spLocks noChangeShapeType="1"/>
            </p:cNvSpPr>
            <p:nvPr/>
          </p:nvSpPr>
          <p:spPr bwMode="auto">
            <a:xfrm>
              <a:off x="6229" y="3600"/>
              <a:ext cx="104" cy="2"/>
            </a:xfrm>
            <a:prstGeom prst="line">
              <a:avLst/>
            </a:prstGeom>
            <a:noFill/>
            <a:ln w="9525">
              <a:solidFill>
                <a:srgbClr val="000000"/>
              </a:solidFill>
              <a:round/>
              <a:headEnd/>
              <a:tailEnd/>
            </a:ln>
          </p:spPr>
          <p:txBody>
            <a:bodyPr/>
            <a:lstStyle/>
            <a:p>
              <a:endParaRPr lang="he-IL"/>
            </a:p>
          </p:txBody>
        </p:sp>
        <p:sp>
          <p:nvSpPr>
            <p:cNvPr id="19474" name="Line 102"/>
            <p:cNvSpPr>
              <a:spLocks noChangeShapeType="1"/>
            </p:cNvSpPr>
            <p:nvPr/>
          </p:nvSpPr>
          <p:spPr bwMode="auto">
            <a:xfrm flipV="1">
              <a:off x="4743" y="2130"/>
              <a:ext cx="3" cy="225"/>
            </a:xfrm>
            <a:prstGeom prst="line">
              <a:avLst/>
            </a:prstGeom>
            <a:noFill/>
            <a:ln w="9525">
              <a:solidFill>
                <a:srgbClr val="000000"/>
              </a:solidFill>
              <a:round/>
              <a:headEnd/>
              <a:tailEnd/>
            </a:ln>
          </p:spPr>
          <p:txBody>
            <a:bodyPr/>
            <a:lstStyle/>
            <a:p>
              <a:endParaRPr lang="he-IL"/>
            </a:p>
          </p:txBody>
        </p:sp>
        <p:sp>
          <p:nvSpPr>
            <p:cNvPr id="19475" name="Line 103"/>
            <p:cNvSpPr>
              <a:spLocks noChangeShapeType="1"/>
            </p:cNvSpPr>
            <p:nvPr/>
          </p:nvSpPr>
          <p:spPr bwMode="auto">
            <a:xfrm>
              <a:off x="4698" y="2130"/>
              <a:ext cx="105" cy="2"/>
            </a:xfrm>
            <a:prstGeom prst="line">
              <a:avLst/>
            </a:prstGeom>
            <a:noFill/>
            <a:ln w="9525">
              <a:solidFill>
                <a:srgbClr val="000000"/>
              </a:solidFill>
              <a:round/>
              <a:headEnd/>
              <a:tailEnd/>
            </a:ln>
          </p:spPr>
          <p:txBody>
            <a:bodyPr/>
            <a:lstStyle/>
            <a:p>
              <a:endParaRPr lang="he-IL"/>
            </a:p>
          </p:txBody>
        </p:sp>
        <p:sp>
          <p:nvSpPr>
            <p:cNvPr id="19476" name="Line 104"/>
            <p:cNvSpPr>
              <a:spLocks noChangeShapeType="1"/>
            </p:cNvSpPr>
            <p:nvPr/>
          </p:nvSpPr>
          <p:spPr bwMode="auto">
            <a:xfrm>
              <a:off x="3913" y="4605"/>
              <a:ext cx="75" cy="2"/>
            </a:xfrm>
            <a:prstGeom prst="line">
              <a:avLst/>
            </a:prstGeom>
            <a:noFill/>
            <a:ln w="0">
              <a:solidFill>
                <a:srgbClr val="000000"/>
              </a:solidFill>
              <a:round/>
              <a:headEnd/>
              <a:tailEnd/>
            </a:ln>
          </p:spPr>
          <p:txBody>
            <a:bodyPr/>
            <a:lstStyle/>
            <a:p>
              <a:endParaRPr lang="he-IL"/>
            </a:p>
          </p:txBody>
        </p:sp>
        <p:sp>
          <p:nvSpPr>
            <p:cNvPr id="19477" name="Line 105"/>
            <p:cNvSpPr>
              <a:spLocks noChangeShapeType="1"/>
            </p:cNvSpPr>
            <p:nvPr/>
          </p:nvSpPr>
          <p:spPr bwMode="auto">
            <a:xfrm>
              <a:off x="3913" y="3855"/>
              <a:ext cx="75" cy="2"/>
            </a:xfrm>
            <a:prstGeom prst="line">
              <a:avLst/>
            </a:prstGeom>
            <a:noFill/>
            <a:ln w="0">
              <a:solidFill>
                <a:srgbClr val="000000"/>
              </a:solidFill>
              <a:round/>
              <a:headEnd/>
              <a:tailEnd/>
            </a:ln>
          </p:spPr>
          <p:txBody>
            <a:bodyPr/>
            <a:lstStyle/>
            <a:p>
              <a:endParaRPr lang="he-IL"/>
            </a:p>
          </p:txBody>
        </p:sp>
        <p:sp>
          <p:nvSpPr>
            <p:cNvPr id="19478" name="Line 106"/>
            <p:cNvSpPr>
              <a:spLocks noChangeShapeType="1"/>
            </p:cNvSpPr>
            <p:nvPr/>
          </p:nvSpPr>
          <p:spPr bwMode="auto">
            <a:xfrm>
              <a:off x="3913" y="3090"/>
              <a:ext cx="75" cy="2"/>
            </a:xfrm>
            <a:prstGeom prst="line">
              <a:avLst/>
            </a:prstGeom>
            <a:noFill/>
            <a:ln w="0">
              <a:solidFill>
                <a:srgbClr val="000000"/>
              </a:solidFill>
              <a:round/>
              <a:headEnd/>
              <a:tailEnd/>
            </a:ln>
          </p:spPr>
          <p:txBody>
            <a:bodyPr/>
            <a:lstStyle/>
            <a:p>
              <a:endParaRPr lang="he-IL"/>
            </a:p>
          </p:txBody>
        </p:sp>
        <p:sp>
          <p:nvSpPr>
            <p:cNvPr id="19479" name="Line 107"/>
            <p:cNvSpPr>
              <a:spLocks noChangeShapeType="1"/>
            </p:cNvSpPr>
            <p:nvPr/>
          </p:nvSpPr>
          <p:spPr bwMode="auto">
            <a:xfrm>
              <a:off x="3913" y="2340"/>
              <a:ext cx="75" cy="2"/>
            </a:xfrm>
            <a:prstGeom prst="line">
              <a:avLst/>
            </a:prstGeom>
            <a:noFill/>
            <a:ln w="0">
              <a:solidFill>
                <a:srgbClr val="000000"/>
              </a:solidFill>
              <a:round/>
              <a:headEnd/>
              <a:tailEnd/>
            </a:ln>
          </p:spPr>
          <p:txBody>
            <a:bodyPr/>
            <a:lstStyle/>
            <a:p>
              <a:endParaRPr lang="he-IL"/>
            </a:p>
          </p:txBody>
        </p:sp>
        <p:sp>
          <p:nvSpPr>
            <p:cNvPr id="19480" name="Line 108"/>
            <p:cNvSpPr>
              <a:spLocks noChangeShapeType="1"/>
            </p:cNvSpPr>
            <p:nvPr/>
          </p:nvSpPr>
          <p:spPr bwMode="auto">
            <a:xfrm>
              <a:off x="3913" y="1575"/>
              <a:ext cx="75" cy="2"/>
            </a:xfrm>
            <a:prstGeom prst="line">
              <a:avLst/>
            </a:prstGeom>
            <a:noFill/>
            <a:ln w="0">
              <a:solidFill>
                <a:srgbClr val="000000"/>
              </a:solidFill>
              <a:round/>
              <a:headEnd/>
              <a:tailEnd/>
            </a:ln>
          </p:spPr>
          <p:txBody>
            <a:bodyPr/>
            <a:lstStyle/>
            <a:p>
              <a:endParaRPr lang="he-IL"/>
            </a:p>
          </p:txBody>
        </p:sp>
        <p:sp>
          <p:nvSpPr>
            <p:cNvPr id="19481" name="Line 109"/>
            <p:cNvSpPr>
              <a:spLocks noChangeShapeType="1"/>
            </p:cNvSpPr>
            <p:nvPr/>
          </p:nvSpPr>
          <p:spPr bwMode="auto">
            <a:xfrm flipV="1">
              <a:off x="9303" y="4605"/>
              <a:ext cx="3" cy="75"/>
            </a:xfrm>
            <a:prstGeom prst="line">
              <a:avLst/>
            </a:prstGeom>
            <a:noFill/>
            <a:ln w="0">
              <a:solidFill>
                <a:srgbClr val="000000"/>
              </a:solidFill>
              <a:round/>
              <a:headEnd/>
              <a:tailEnd/>
            </a:ln>
          </p:spPr>
          <p:txBody>
            <a:bodyPr/>
            <a:lstStyle/>
            <a:p>
              <a:endParaRPr lang="he-IL"/>
            </a:p>
          </p:txBody>
        </p:sp>
        <p:sp>
          <p:nvSpPr>
            <p:cNvPr id="19482" name="Line 110"/>
            <p:cNvSpPr>
              <a:spLocks noChangeShapeType="1"/>
            </p:cNvSpPr>
            <p:nvPr/>
          </p:nvSpPr>
          <p:spPr bwMode="auto">
            <a:xfrm flipV="1">
              <a:off x="7773" y="4605"/>
              <a:ext cx="3" cy="75"/>
            </a:xfrm>
            <a:prstGeom prst="line">
              <a:avLst/>
            </a:prstGeom>
            <a:noFill/>
            <a:ln w="0">
              <a:solidFill>
                <a:srgbClr val="000000"/>
              </a:solidFill>
              <a:round/>
              <a:headEnd/>
              <a:tailEnd/>
            </a:ln>
          </p:spPr>
          <p:txBody>
            <a:bodyPr/>
            <a:lstStyle/>
            <a:p>
              <a:endParaRPr lang="he-IL"/>
            </a:p>
          </p:txBody>
        </p:sp>
        <p:sp>
          <p:nvSpPr>
            <p:cNvPr id="19483" name="Line 111"/>
            <p:cNvSpPr>
              <a:spLocks noChangeShapeType="1"/>
            </p:cNvSpPr>
            <p:nvPr/>
          </p:nvSpPr>
          <p:spPr bwMode="auto">
            <a:xfrm flipV="1">
              <a:off x="6243" y="4605"/>
              <a:ext cx="3" cy="75"/>
            </a:xfrm>
            <a:prstGeom prst="line">
              <a:avLst/>
            </a:prstGeom>
            <a:noFill/>
            <a:ln w="0">
              <a:solidFill>
                <a:srgbClr val="000000"/>
              </a:solidFill>
              <a:round/>
              <a:headEnd/>
              <a:tailEnd/>
            </a:ln>
          </p:spPr>
          <p:txBody>
            <a:bodyPr/>
            <a:lstStyle/>
            <a:p>
              <a:endParaRPr lang="he-IL"/>
            </a:p>
          </p:txBody>
        </p:sp>
        <p:sp>
          <p:nvSpPr>
            <p:cNvPr id="19484" name="Line 112"/>
            <p:cNvSpPr>
              <a:spLocks noChangeShapeType="1"/>
            </p:cNvSpPr>
            <p:nvPr/>
          </p:nvSpPr>
          <p:spPr bwMode="auto">
            <a:xfrm flipV="1">
              <a:off x="4713" y="4605"/>
              <a:ext cx="3" cy="75"/>
            </a:xfrm>
            <a:prstGeom prst="line">
              <a:avLst/>
            </a:prstGeom>
            <a:noFill/>
            <a:ln w="0">
              <a:solidFill>
                <a:srgbClr val="000000"/>
              </a:solidFill>
              <a:round/>
              <a:headEnd/>
              <a:tailEnd/>
            </a:ln>
          </p:spPr>
          <p:txBody>
            <a:bodyPr/>
            <a:lstStyle/>
            <a:p>
              <a:endParaRPr lang="he-IL"/>
            </a:p>
          </p:txBody>
        </p:sp>
        <p:sp>
          <p:nvSpPr>
            <p:cNvPr id="19485" name="Rectangle 113"/>
            <p:cNvSpPr>
              <a:spLocks noChangeArrowheads="1"/>
            </p:cNvSpPr>
            <p:nvPr/>
          </p:nvSpPr>
          <p:spPr bwMode="auto">
            <a:xfrm>
              <a:off x="3761" y="4470"/>
              <a:ext cx="122" cy="265"/>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0</a:t>
              </a:r>
              <a:endParaRPr lang="he-IL"/>
            </a:p>
          </p:txBody>
        </p:sp>
        <p:sp>
          <p:nvSpPr>
            <p:cNvPr id="19486" name="Rectangle 114"/>
            <p:cNvSpPr>
              <a:spLocks noChangeArrowheads="1"/>
            </p:cNvSpPr>
            <p:nvPr/>
          </p:nvSpPr>
          <p:spPr bwMode="auto">
            <a:xfrm>
              <a:off x="3761" y="3720"/>
              <a:ext cx="122" cy="265"/>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2</a:t>
              </a:r>
              <a:endParaRPr lang="he-IL"/>
            </a:p>
          </p:txBody>
        </p:sp>
        <p:sp>
          <p:nvSpPr>
            <p:cNvPr id="19487" name="Rectangle 115"/>
            <p:cNvSpPr>
              <a:spLocks noChangeArrowheads="1"/>
            </p:cNvSpPr>
            <p:nvPr/>
          </p:nvSpPr>
          <p:spPr bwMode="auto">
            <a:xfrm>
              <a:off x="3761" y="2955"/>
              <a:ext cx="122" cy="265"/>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4</a:t>
              </a:r>
              <a:endParaRPr lang="he-IL"/>
            </a:p>
          </p:txBody>
        </p:sp>
        <p:sp>
          <p:nvSpPr>
            <p:cNvPr id="19488" name="Rectangle 116"/>
            <p:cNvSpPr>
              <a:spLocks noChangeArrowheads="1"/>
            </p:cNvSpPr>
            <p:nvPr/>
          </p:nvSpPr>
          <p:spPr bwMode="auto">
            <a:xfrm>
              <a:off x="3761" y="2205"/>
              <a:ext cx="122" cy="266"/>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6</a:t>
              </a:r>
              <a:endParaRPr lang="he-IL"/>
            </a:p>
          </p:txBody>
        </p:sp>
        <p:sp>
          <p:nvSpPr>
            <p:cNvPr id="19489" name="Rectangle 117"/>
            <p:cNvSpPr>
              <a:spLocks noChangeArrowheads="1"/>
            </p:cNvSpPr>
            <p:nvPr/>
          </p:nvSpPr>
          <p:spPr bwMode="auto">
            <a:xfrm>
              <a:off x="3761" y="1440"/>
              <a:ext cx="122" cy="266"/>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8</a:t>
              </a:r>
              <a:endParaRPr lang="he-IL"/>
            </a:p>
          </p:txBody>
        </p:sp>
        <p:sp>
          <p:nvSpPr>
            <p:cNvPr id="19490" name="Rectangle 118"/>
            <p:cNvSpPr>
              <a:spLocks noChangeArrowheads="1"/>
            </p:cNvSpPr>
            <p:nvPr/>
          </p:nvSpPr>
          <p:spPr bwMode="auto">
            <a:xfrm>
              <a:off x="9123" y="4670"/>
              <a:ext cx="348" cy="287"/>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מים</a:t>
              </a:r>
              <a:endParaRPr lang="he-IL"/>
            </a:p>
          </p:txBody>
        </p:sp>
        <p:sp>
          <p:nvSpPr>
            <p:cNvPr id="19491" name="Rectangle 119"/>
            <p:cNvSpPr>
              <a:spLocks noChangeArrowheads="1"/>
            </p:cNvSpPr>
            <p:nvPr/>
          </p:nvSpPr>
          <p:spPr bwMode="auto">
            <a:xfrm>
              <a:off x="7373" y="4670"/>
              <a:ext cx="748" cy="370"/>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ג'ברלין</a:t>
              </a:r>
              <a:endParaRPr lang="he-IL"/>
            </a:p>
          </p:txBody>
        </p:sp>
        <p:sp>
          <p:nvSpPr>
            <p:cNvPr id="19492" name="Rectangle 120"/>
            <p:cNvSpPr>
              <a:spLocks noChangeArrowheads="1"/>
            </p:cNvSpPr>
            <p:nvPr/>
          </p:nvSpPr>
          <p:spPr bwMode="auto">
            <a:xfrm>
              <a:off x="5871" y="4670"/>
              <a:ext cx="775" cy="287"/>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ציטוקינין</a:t>
              </a:r>
              <a:endParaRPr lang="he-IL"/>
            </a:p>
          </p:txBody>
        </p:sp>
        <p:sp>
          <p:nvSpPr>
            <p:cNvPr id="19493" name="Rectangle 121"/>
            <p:cNvSpPr>
              <a:spLocks noChangeArrowheads="1"/>
            </p:cNvSpPr>
            <p:nvPr/>
          </p:nvSpPr>
          <p:spPr bwMode="auto">
            <a:xfrm>
              <a:off x="4313" y="4670"/>
              <a:ext cx="689" cy="370"/>
            </a:xfrm>
            <a:prstGeom prst="rect">
              <a:avLst/>
            </a:prstGeom>
            <a:noFill/>
            <a:ln w="9525">
              <a:noFill/>
              <a:miter lim="800000"/>
              <a:headEnd/>
              <a:tailEnd/>
            </a:ln>
          </p:spPr>
          <p:txBody>
            <a:bodyPr lIns="0" tIns="0" rIns="0" bIns="0"/>
            <a:lstStyle/>
            <a:p>
              <a:pPr>
                <a:spcAft>
                  <a:spcPts val="1000"/>
                </a:spcAft>
              </a:pPr>
              <a:r>
                <a:rPr lang="en-US" sz="1100">
                  <a:solidFill>
                    <a:srgbClr val="000000"/>
                  </a:solidFill>
                </a:rPr>
                <a:t>01:01</a:t>
              </a:r>
              <a:endParaRPr lang="he-IL"/>
            </a:p>
          </p:txBody>
        </p:sp>
        <p:sp>
          <p:nvSpPr>
            <p:cNvPr id="19494" name="Rectangle 122"/>
            <p:cNvSpPr>
              <a:spLocks noChangeArrowheads="1"/>
            </p:cNvSpPr>
            <p:nvPr/>
          </p:nvSpPr>
          <p:spPr bwMode="auto">
            <a:xfrm>
              <a:off x="5741" y="5455"/>
              <a:ext cx="1672" cy="167"/>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טיפולים</a:t>
              </a:r>
              <a:endParaRPr lang="he-IL"/>
            </a:p>
          </p:txBody>
        </p:sp>
        <p:sp>
          <p:nvSpPr>
            <p:cNvPr id="19495" name="Text Box 123"/>
            <p:cNvSpPr txBox="1">
              <a:spLocks noChangeArrowheads="1"/>
            </p:cNvSpPr>
            <p:nvPr/>
          </p:nvSpPr>
          <p:spPr bwMode="auto">
            <a:xfrm>
              <a:off x="7551" y="1782"/>
              <a:ext cx="490" cy="578"/>
            </a:xfrm>
            <a:prstGeom prst="rect">
              <a:avLst/>
            </a:prstGeom>
            <a:noFill/>
            <a:ln w="9525">
              <a:noFill/>
              <a:miter lim="800000"/>
              <a:headEnd/>
              <a:tailEnd/>
            </a:ln>
          </p:spPr>
          <p:txBody>
            <a:bodyPr/>
            <a:lstStyle/>
            <a:p>
              <a:pPr>
                <a:spcAft>
                  <a:spcPts val="1000"/>
                </a:spcAft>
              </a:pPr>
              <a:r>
                <a:rPr lang="he-IL">
                  <a:solidFill>
                    <a:srgbClr val="000000"/>
                  </a:solidFill>
                </a:rPr>
                <a:t>א</a:t>
              </a:r>
              <a:endParaRPr lang="he-IL"/>
            </a:p>
          </p:txBody>
        </p:sp>
        <p:sp>
          <p:nvSpPr>
            <p:cNvPr id="19496" name="Text Box 124"/>
            <p:cNvSpPr txBox="1">
              <a:spLocks noChangeArrowheads="1"/>
            </p:cNvSpPr>
            <p:nvPr/>
          </p:nvSpPr>
          <p:spPr bwMode="auto">
            <a:xfrm>
              <a:off x="9096" y="2557"/>
              <a:ext cx="485" cy="578"/>
            </a:xfrm>
            <a:prstGeom prst="rect">
              <a:avLst/>
            </a:prstGeom>
            <a:noFill/>
            <a:ln w="9525">
              <a:noFill/>
              <a:miter lim="800000"/>
              <a:headEnd/>
              <a:tailEnd/>
            </a:ln>
          </p:spPr>
          <p:txBody>
            <a:bodyPr/>
            <a:lstStyle/>
            <a:p>
              <a:pPr>
                <a:spcAft>
                  <a:spcPts val="1000"/>
                </a:spcAft>
              </a:pPr>
              <a:r>
                <a:rPr lang="he-IL">
                  <a:solidFill>
                    <a:srgbClr val="000000"/>
                  </a:solidFill>
                </a:rPr>
                <a:t>ב</a:t>
              </a:r>
              <a:endParaRPr lang="he-IL"/>
            </a:p>
          </p:txBody>
        </p:sp>
        <p:sp>
          <p:nvSpPr>
            <p:cNvPr id="19497" name="Text Box 125"/>
            <p:cNvSpPr txBox="1">
              <a:spLocks noChangeArrowheads="1"/>
            </p:cNvSpPr>
            <p:nvPr/>
          </p:nvSpPr>
          <p:spPr bwMode="auto">
            <a:xfrm>
              <a:off x="4498" y="1645"/>
              <a:ext cx="493" cy="577"/>
            </a:xfrm>
            <a:prstGeom prst="rect">
              <a:avLst/>
            </a:prstGeom>
            <a:noFill/>
            <a:ln w="9525">
              <a:noFill/>
              <a:miter lim="800000"/>
              <a:headEnd/>
              <a:tailEnd/>
            </a:ln>
          </p:spPr>
          <p:txBody>
            <a:bodyPr/>
            <a:lstStyle/>
            <a:p>
              <a:pPr>
                <a:spcAft>
                  <a:spcPts val="1000"/>
                </a:spcAft>
              </a:pPr>
              <a:r>
                <a:rPr lang="he-IL">
                  <a:solidFill>
                    <a:srgbClr val="000000"/>
                  </a:solidFill>
                </a:rPr>
                <a:t>א</a:t>
              </a:r>
              <a:endParaRPr lang="he-IL"/>
            </a:p>
          </p:txBody>
        </p:sp>
        <p:sp>
          <p:nvSpPr>
            <p:cNvPr id="19498" name="Text Box 126"/>
            <p:cNvSpPr txBox="1">
              <a:spLocks noChangeArrowheads="1"/>
            </p:cNvSpPr>
            <p:nvPr/>
          </p:nvSpPr>
          <p:spPr bwMode="auto">
            <a:xfrm>
              <a:off x="6058" y="3130"/>
              <a:ext cx="433" cy="577"/>
            </a:xfrm>
            <a:prstGeom prst="rect">
              <a:avLst/>
            </a:prstGeom>
            <a:noFill/>
            <a:ln w="9525">
              <a:noFill/>
              <a:miter lim="800000"/>
              <a:headEnd/>
              <a:tailEnd/>
            </a:ln>
          </p:spPr>
          <p:txBody>
            <a:bodyPr/>
            <a:lstStyle/>
            <a:p>
              <a:pPr>
                <a:spcAft>
                  <a:spcPts val="1000"/>
                </a:spcAft>
              </a:pPr>
              <a:r>
                <a:rPr lang="he-IL">
                  <a:solidFill>
                    <a:srgbClr val="000000"/>
                  </a:solidFill>
                </a:rPr>
                <a:t>ג</a:t>
              </a:r>
              <a:endParaRPr lang="he-IL"/>
            </a:p>
          </p:txBody>
        </p:sp>
        <p:sp>
          <p:nvSpPr>
            <p:cNvPr id="19499" name="Rectangle 127"/>
            <p:cNvSpPr>
              <a:spLocks noChangeArrowheads="1"/>
            </p:cNvSpPr>
            <p:nvPr/>
          </p:nvSpPr>
          <p:spPr bwMode="auto">
            <a:xfrm rot="-5400000">
              <a:off x="2409" y="3060"/>
              <a:ext cx="2226" cy="366"/>
            </a:xfrm>
            <a:prstGeom prst="rect">
              <a:avLst/>
            </a:prstGeom>
            <a:noFill/>
            <a:ln w="9525">
              <a:noFill/>
              <a:miter lim="800000"/>
              <a:headEnd/>
              <a:tailEnd/>
            </a:ln>
          </p:spPr>
          <p:txBody>
            <a:bodyPr lIns="0" tIns="0" rIns="0" bIns="0"/>
            <a:lstStyle/>
            <a:p>
              <a:pPr>
                <a:spcAft>
                  <a:spcPts val="1000"/>
                </a:spcAft>
              </a:pPr>
              <a:r>
                <a:rPr lang="he-IL" sz="1100">
                  <a:solidFill>
                    <a:srgbClr val="000000"/>
                  </a:solidFill>
                </a:rPr>
                <a:t>אורך ניצרון בס"מ</a:t>
              </a:r>
              <a:endParaRPr lang="he-IL"/>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1403350" y="549275"/>
            <a:ext cx="7345363" cy="5832475"/>
          </a:xfrm>
          <a:prstGeom prst="rect">
            <a:avLst/>
          </a:prstGeom>
          <a:noFill/>
          <a:ln w="9525">
            <a:noFill/>
            <a:miter lim="800000"/>
            <a:headEnd/>
            <a:tailEnd/>
          </a:ln>
        </p:spPr>
      </p:pic>
      <p:sp>
        <p:nvSpPr>
          <p:cNvPr id="20482" name="TextBox 2"/>
          <p:cNvSpPr txBox="1">
            <a:spLocks noChangeArrowheads="1"/>
          </p:cNvSpPr>
          <p:nvPr/>
        </p:nvSpPr>
        <p:spPr bwMode="auto">
          <a:xfrm>
            <a:off x="395288" y="908050"/>
            <a:ext cx="1008062" cy="369888"/>
          </a:xfrm>
          <a:prstGeom prst="rect">
            <a:avLst/>
          </a:prstGeom>
          <a:noFill/>
          <a:ln w="9525">
            <a:noFill/>
            <a:miter lim="800000"/>
            <a:headEnd/>
            <a:tailEnd/>
          </a:ln>
        </p:spPr>
        <p:txBody>
          <a:bodyPr>
            <a:spAutoFit/>
          </a:bodyPr>
          <a:lstStyle/>
          <a:p>
            <a:r>
              <a:rPr lang="he-IL">
                <a:latin typeface="Calibri" pitchFamily="34" charset="0"/>
              </a:rPr>
              <a:t>1:1</a:t>
            </a:r>
          </a:p>
        </p:txBody>
      </p:sp>
      <p:sp>
        <p:nvSpPr>
          <p:cNvPr id="20483" name="TextBox 3"/>
          <p:cNvSpPr txBox="1">
            <a:spLocks noChangeArrowheads="1"/>
          </p:cNvSpPr>
          <p:nvPr/>
        </p:nvSpPr>
        <p:spPr bwMode="auto">
          <a:xfrm>
            <a:off x="468313" y="2276475"/>
            <a:ext cx="1008062" cy="369888"/>
          </a:xfrm>
          <a:prstGeom prst="rect">
            <a:avLst/>
          </a:prstGeom>
          <a:noFill/>
          <a:ln w="9525">
            <a:noFill/>
            <a:miter lim="800000"/>
            <a:headEnd/>
            <a:tailEnd/>
          </a:ln>
        </p:spPr>
        <p:txBody>
          <a:bodyPr>
            <a:spAutoFit/>
          </a:bodyPr>
          <a:lstStyle/>
          <a:p>
            <a:r>
              <a:rPr lang="he-IL">
                <a:latin typeface="Calibri" pitchFamily="34" charset="0"/>
              </a:rPr>
              <a:t>ציטוקינין</a:t>
            </a:r>
          </a:p>
        </p:txBody>
      </p:sp>
      <p:sp>
        <p:nvSpPr>
          <p:cNvPr id="20484" name="TextBox 4"/>
          <p:cNvSpPr txBox="1">
            <a:spLocks noChangeArrowheads="1"/>
          </p:cNvSpPr>
          <p:nvPr/>
        </p:nvSpPr>
        <p:spPr bwMode="auto">
          <a:xfrm>
            <a:off x="323850" y="3789363"/>
            <a:ext cx="935038" cy="368300"/>
          </a:xfrm>
          <a:prstGeom prst="rect">
            <a:avLst/>
          </a:prstGeom>
          <a:noFill/>
          <a:ln w="9525">
            <a:noFill/>
            <a:miter lim="800000"/>
            <a:headEnd/>
            <a:tailEnd/>
          </a:ln>
        </p:spPr>
        <p:txBody>
          <a:bodyPr>
            <a:spAutoFit/>
          </a:bodyPr>
          <a:lstStyle/>
          <a:p>
            <a:r>
              <a:rPr lang="he-IL">
                <a:latin typeface="Calibri" pitchFamily="34" charset="0"/>
              </a:rPr>
              <a:t>מים</a:t>
            </a:r>
          </a:p>
        </p:txBody>
      </p:sp>
      <p:sp>
        <p:nvSpPr>
          <p:cNvPr id="20485" name="TextBox 5"/>
          <p:cNvSpPr txBox="1">
            <a:spLocks noChangeArrowheads="1"/>
          </p:cNvSpPr>
          <p:nvPr/>
        </p:nvSpPr>
        <p:spPr bwMode="auto">
          <a:xfrm>
            <a:off x="539750" y="5300663"/>
            <a:ext cx="936625" cy="369887"/>
          </a:xfrm>
          <a:prstGeom prst="rect">
            <a:avLst/>
          </a:prstGeom>
          <a:noFill/>
          <a:ln w="9525">
            <a:noFill/>
            <a:miter lim="800000"/>
            <a:headEnd/>
            <a:tailEnd/>
          </a:ln>
        </p:spPr>
        <p:txBody>
          <a:bodyPr>
            <a:spAutoFit/>
          </a:bodyPr>
          <a:lstStyle/>
          <a:p>
            <a:r>
              <a:rPr lang="he-IL">
                <a:latin typeface="Calibri" pitchFamily="34" charset="0"/>
              </a:rPr>
              <a:t>ג'יברלין</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23850" y="142875"/>
            <a:ext cx="8640763" cy="1384300"/>
          </a:xfrm>
          <a:prstGeom prst="rect">
            <a:avLst/>
          </a:prstGeom>
          <a:noFill/>
          <a:ln w="9525">
            <a:noFill/>
            <a:miter lim="800000"/>
            <a:headEnd/>
            <a:tailEnd/>
          </a:ln>
        </p:spPr>
        <p:txBody>
          <a:bodyPr anchor="ctr">
            <a:spAutoFit/>
          </a:bodyPr>
          <a:lstStyle/>
          <a:p>
            <a:pPr algn="ctr"/>
            <a:r>
              <a:rPr lang="he-IL" sz="2800">
                <a:solidFill>
                  <a:srgbClr val="FF0000"/>
                </a:solidFill>
                <a:ea typeface="Calibri" pitchFamily="34" charset="0"/>
                <a:cs typeface="David" pitchFamily="2" charset="-79"/>
              </a:rPr>
              <a:t>3.שאלת החקר: מה הקשר בין אחוז האוורור בקרקע  לאחוז הנביטה והתפתחות הנבט בזרעי האפונה?</a:t>
            </a:r>
          </a:p>
          <a:p>
            <a:pPr algn="ctr"/>
            <a:endParaRPr lang="he-IL" sz="2800">
              <a:ea typeface="Calibri" pitchFamily="34" charset="0"/>
              <a:cs typeface="David" pitchFamily="2" charset="-79"/>
            </a:endParaRPr>
          </a:p>
        </p:txBody>
      </p:sp>
      <p:sp>
        <p:nvSpPr>
          <p:cNvPr id="21506" name="מלבן 2"/>
          <p:cNvSpPr>
            <a:spLocks noChangeArrowheads="1"/>
          </p:cNvSpPr>
          <p:nvPr/>
        </p:nvSpPr>
        <p:spPr bwMode="auto">
          <a:xfrm>
            <a:off x="684213" y="1125538"/>
            <a:ext cx="7632700" cy="6985000"/>
          </a:xfrm>
          <a:prstGeom prst="rect">
            <a:avLst/>
          </a:prstGeom>
          <a:noFill/>
          <a:ln w="9525">
            <a:noFill/>
            <a:miter lim="800000"/>
            <a:headEnd/>
            <a:tailEnd/>
          </a:ln>
        </p:spPr>
        <p:txBody>
          <a:bodyPr>
            <a:spAutoFit/>
          </a:bodyPr>
          <a:lstStyle/>
          <a:p>
            <a:r>
              <a:rPr lang="he-IL" sz="2800" b="1">
                <a:solidFill>
                  <a:srgbClr val="FF0000"/>
                </a:solidFill>
                <a:latin typeface="Calibri" pitchFamily="34" charset="0"/>
              </a:rPr>
              <a:t>ההשערה</a:t>
            </a:r>
            <a:r>
              <a:rPr lang="he-IL" sz="2800">
                <a:solidFill>
                  <a:srgbClr val="FF0000"/>
                </a:solidFill>
                <a:latin typeface="Calibri" pitchFamily="34" charset="0"/>
              </a:rPr>
              <a:t>:</a:t>
            </a:r>
            <a:r>
              <a:rPr lang="he-IL" sz="2800">
                <a:latin typeface="Calibri" pitchFamily="34" charset="0"/>
              </a:rPr>
              <a:t>ככל שאחוזי הוורמיקוליט יעלו במצע החמרה ,אחוז הנביטה יגדל והתפתחות נבטי האפונה טובה עד לגורם מגביל.</a:t>
            </a:r>
          </a:p>
          <a:p>
            <a:r>
              <a:rPr lang="he-IL" sz="2800" b="1">
                <a:solidFill>
                  <a:srgbClr val="FF0000"/>
                </a:solidFill>
                <a:latin typeface="Calibri" pitchFamily="34" charset="0"/>
              </a:rPr>
              <a:t>הבסיס הביולוגי להשערה</a:t>
            </a:r>
            <a:r>
              <a:rPr lang="he-IL" sz="2800">
                <a:solidFill>
                  <a:srgbClr val="FF0000"/>
                </a:solidFill>
                <a:latin typeface="Calibri" pitchFamily="34" charset="0"/>
              </a:rPr>
              <a:t>:</a:t>
            </a:r>
            <a:endParaRPr lang="en-US" sz="2800">
              <a:solidFill>
                <a:srgbClr val="FF0000"/>
              </a:solidFill>
              <a:latin typeface="Calibri" pitchFamily="34" charset="0"/>
            </a:endParaRPr>
          </a:p>
          <a:p>
            <a:r>
              <a:rPr lang="he-IL" sz="2800">
                <a:latin typeface="Calibri" pitchFamily="34" charset="0"/>
              </a:rPr>
              <a:t>הורמיקוליט הוא חומר שגורם ליצירת תלכידים,לאוורור קרקע  ליחס מים/חמצן גבוה.</a:t>
            </a:r>
          </a:p>
          <a:p>
            <a:r>
              <a:rPr lang="he-IL" sz="2800" b="1">
                <a:solidFill>
                  <a:srgbClr val="FF0000"/>
                </a:solidFill>
                <a:latin typeface="Calibri" pitchFamily="34" charset="0"/>
              </a:rPr>
              <a:t>המשתנה התלוי </a:t>
            </a:r>
            <a:r>
              <a:rPr lang="he-IL" sz="2800">
                <a:latin typeface="Calibri" pitchFamily="34" charset="0"/>
              </a:rPr>
              <a:t>– 1. אחוז הנביטהע"י ספירת הזרעים שהיתה בהם פריצת שורשון שמוגדר כנביטה.</a:t>
            </a:r>
          </a:p>
          <a:p>
            <a:r>
              <a:rPr lang="he-IL" sz="2800">
                <a:latin typeface="Calibri" pitchFamily="34" charset="0"/>
              </a:rPr>
              <a:t>2.התפתחות נבטי האפונה נמדד ע"י אורך ממוצע של נצרון ושורשון.</a:t>
            </a:r>
          </a:p>
          <a:p>
            <a:r>
              <a:rPr lang="he-IL" sz="2800" b="1">
                <a:solidFill>
                  <a:srgbClr val="FF0000"/>
                </a:solidFill>
                <a:latin typeface="Calibri" pitchFamily="34" charset="0"/>
              </a:rPr>
              <a:t>המשתנה הבלתי תלוי</a:t>
            </a:r>
            <a:r>
              <a:rPr lang="he-IL" sz="2800">
                <a:solidFill>
                  <a:srgbClr val="FF0000"/>
                </a:solidFill>
                <a:latin typeface="Calibri" pitchFamily="34" charset="0"/>
              </a:rPr>
              <a:t>  </a:t>
            </a:r>
            <a:r>
              <a:rPr lang="he-IL" sz="2800">
                <a:latin typeface="Calibri" pitchFamily="34" charset="0"/>
              </a:rPr>
              <a:t>- אחוז האוורור הוספת ריכוזים שונים של ורמיקוליטבערכים של0%,  10%, 20%, 30%, 50% ורמיקוליט. </a:t>
            </a:r>
            <a:endParaRPr lang="en-US" sz="2800">
              <a:latin typeface="Calibri" pitchFamily="34" charset="0"/>
            </a:endParaRPr>
          </a:p>
          <a:p>
            <a:endParaRPr lang="en-US" sz="2800">
              <a:latin typeface="Calibri" pitchFamily="34" charset="0"/>
            </a:endParaRPr>
          </a:p>
          <a:p>
            <a:endParaRPr lang="en-US" sz="2800">
              <a:latin typeface="Calibri" pitchFamily="34" charset="0"/>
            </a:endParaRPr>
          </a:p>
          <a:p>
            <a:endParaRPr lang="he-IL" sz="280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3590</TotalTime>
  <Words>1004</Words>
  <Application>Microsoft Office PowerPoint</Application>
  <PresentationFormat>On-screen Show (4:3)</PresentationFormat>
  <Paragraphs>158</Paragraphs>
  <Slides>28</Slides>
  <Notes>0</Notes>
  <HiddenSlides>0</HiddenSlides>
  <MMClips>0</MMClips>
  <ScaleCrop>false</ScaleCrop>
  <HeadingPairs>
    <vt:vector size="6" baseType="variant">
      <vt:variant>
        <vt:lpstr>גופנים בשימוש</vt:lpstr>
      </vt:variant>
      <vt:variant>
        <vt:i4>4</vt:i4>
      </vt:variant>
      <vt:variant>
        <vt:lpstr>תבנית עיצוב</vt:lpstr>
      </vt:variant>
      <vt:variant>
        <vt:i4>1</vt:i4>
      </vt:variant>
      <vt:variant>
        <vt:lpstr>כותרות שקופיות</vt:lpstr>
      </vt:variant>
      <vt:variant>
        <vt:i4>28</vt:i4>
      </vt:variant>
    </vt:vector>
  </HeadingPairs>
  <TitlesOfParts>
    <vt:vector size="33" baseType="lpstr">
      <vt:lpstr>Calibri</vt:lpstr>
      <vt:lpstr>Arial</vt:lpstr>
      <vt:lpstr>Times New Roman</vt:lpstr>
      <vt:lpstr>David</vt:lpstr>
      <vt:lpstr>ערכת נושא Office</vt:lpstr>
      <vt:lpstr>הצעות לנושאי ביוחקר</vt:lpstr>
      <vt:lpstr> 1.שאלת החקר:  מה הקשר בין גודל הזרע,עומק זריעה לבין אחוז הנביטה ההצצה ואורך החותלות בזרעי חיטה? </vt:lpstr>
      <vt:lpstr> המשתנה הבלתי תלוי  - עומק הזריעה דרך השינוי.-עומקים שונים 1,3,5,8 ס"מ </vt:lpstr>
      <vt:lpstr>   הנבטה בכוסות מחוררים ומונחים במים כאשר הזרעים נמצאים בין הדופן לנייר סופג  בעומקים השונים. </vt:lpstr>
      <vt:lpstr> 2.שאלת החקר: מה הקשר בין השריית זרעים בהורמוני ג'ברלין וציטוקינין ובין תהליך הנביטה בזרעי החימצה והתפתחות הנבט?,</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lpstr>שקופית 18</vt:lpstr>
      <vt:lpstr> 6.מה הקשר בין מיצוי שמנים אתרים בריכוזים שונים על  % הנביטה,והתפתחות הנבט של זרעי החיטה   </vt:lpstr>
      <vt:lpstr>השערה + בסיס ביולוגי להשערה </vt:lpstr>
      <vt:lpstr>שקופית 21</vt:lpstr>
      <vt:lpstr>שקופית 22</vt:lpstr>
      <vt:lpstr>7.מה הקשר בין השימוש במים מליחים לתהליך הנביטה בזרעי אפונה?. </vt:lpstr>
      <vt:lpstr> המשתנה התלוי:  תהליך הנביטה </vt:lpstr>
      <vt:lpstr>שקופית 25</vt:lpstr>
      <vt:lpstr>שקופית 26</vt:lpstr>
      <vt:lpstr>שקופית 27</vt:lpstr>
      <vt:lpstr>שקופית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הצעות לנושאי ביוחקר</dc:title>
  <dc:creator>User</dc:creator>
  <cp:lastModifiedBy>ca</cp:lastModifiedBy>
  <cp:revision>23</cp:revision>
  <dcterms:created xsi:type="dcterms:W3CDTF">2012-01-19T10:15:27Z</dcterms:created>
  <dcterms:modified xsi:type="dcterms:W3CDTF">2012-01-27T07:50:18Z</dcterms:modified>
</cp:coreProperties>
</file>